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</p:sldMasterIdLst>
  <p:sldIdLst>
    <p:sldId id="256" r:id="rId2"/>
    <p:sldId id="271" r:id="rId3"/>
    <p:sldId id="257" r:id="rId4"/>
    <p:sldId id="277" r:id="rId5"/>
    <p:sldId id="279" r:id="rId6"/>
    <p:sldId id="287" r:id="rId7"/>
    <p:sldId id="278" r:id="rId8"/>
    <p:sldId id="280" r:id="rId9"/>
    <p:sldId id="288" r:id="rId10"/>
    <p:sldId id="289" r:id="rId11"/>
    <p:sldId id="290" r:id="rId12"/>
    <p:sldId id="281" r:id="rId13"/>
    <p:sldId id="282" r:id="rId14"/>
    <p:sldId id="291" r:id="rId15"/>
    <p:sldId id="292" r:id="rId16"/>
    <p:sldId id="293" r:id="rId17"/>
    <p:sldId id="262" r:id="rId1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4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5B88-94BB-4C5B-B8FC-CC04DD6709AC}" type="datetimeFigureOut">
              <a:rPr lang="en-GB" smtClean="0"/>
              <a:t>21/01/2020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475AF-E845-4BB6-98B8-57E151752197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8">
            <a:extLst>
              <a:ext uri="{FF2B5EF4-FFF2-40B4-BE49-F238E27FC236}">
                <a16:creationId xmlns:a16="http://schemas.microsoft.com/office/drawing/2014/main" xmlns="" id="{A137B0BB-D407-41B2-83BC-03BFB54F71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255" y="239490"/>
            <a:ext cx="1133438" cy="724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" descr="Description: \\ICSERVER\inova\inova\EMPOWER\Dissemination\Logos\Erasmus+ logo.jpg">
            <a:extLst>
              <a:ext uri="{FF2B5EF4-FFF2-40B4-BE49-F238E27FC236}">
                <a16:creationId xmlns:a16="http://schemas.microsoft.com/office/drawing/2014/main" xmlns="" id="{3291F03B-4F2D-4967-92B7-D01CC6D505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97" y="133084"/>
            <a:ext cx="2889303" cy="63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979C054-0AAD-4BE5-A32F-F9EA4F94452B}"/>
              </a:ext>
            </a:extLst>
          </p:cNvPr>
          <p:cNvSpPr/>
          <p:nvPr userDrawn="1"/>
        </p:nvSpPr>
        <p:spPr>
          <a:xfrm>
            <a:off x="7553499" y="133084"/>
            <a:ext cx="43918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05740">
              <a:spcAft>
                <a:spcPts val="0"/>
              </a:spcAft>
            </a:pPr>
            <a:r>
              <a:rPr lang="en-GB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New pathways of youth to labour market through lifestyle self – employment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Project No. 2017-3-LT02-KA205-005536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958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5B88-94BB-4C5B-B8FC-CC04DD6709AC}" type="datetimeFigureOut">
              <a:rPr lang="en-GB" smtClean="0"/>
              <a:t>21/01/2020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475AF-E845-4BB6-98B8-57E1517521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336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5B88-94BB-4C5B-B8FC-CC04DD6709AC}" type="datetimeFigureOut">
              <a:rPr lang="en-GB" smtClean="0"/>
              <a:t>21/01/2020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475AF-E845-4BB6-98B8-57E1517521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486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lt-LT">
                <a:solidFill>
                  <a:srgbClr val="006600"/>
                </a:solidFill>
              </a:rPr>
              <a:t>This </a:t>
            </a:r>
            <a:r>
              <a:rPr lang="en-US">
                <a:solidFill>
                  <a:srgbClr val="006600"/>
                </a:solidFill>
              </a:rPr>
              <a:t>project has been funded with support the European Commission. This publication reflects the views only of the author, </a:t>
            </a:r>
            <a:endParaRPr lang="lt-LT">
              <a:solidFill>
                <a:srgbClr val="006600"/>
              </a:solidFill>
            </a:endParaRPr>
          </a:p>
          <a:p>
            <a:pPr>
              <a:spcBef>
                <a:spcPct val="20000"/>
              </a:spcBef>
            </a:pPr>
            <a:r>
              <a:rPr lang="en-US">
                <a:solidFill>
                  <a:srgbClr val="006600"/>
                </a:solidFill>
              </a:rPr>
              <a:t>and the Commission cannot be held for any use which may be made of the information contained therein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475AF-E845-4BB6-98B8-57E151752197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1" descr="Description: \\ICSERVER\inova\inova\EMPOWER\Dissemination\Logos\Erasmus+ logo.jpg">
            <a:extLst>
              <a:ext uri="{FF2B5EF4-FFF2-40B4-BE49-F238E27FC236}">
                <a16:creationId xmlns:a16="http://schemas.microsoft.com/office/drawing/2014/main" xmlns="" id="{049BC0C1-6D53-41AD-879D-F68C6E866D2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7234" y="138576"/>
            <a:ext cx="2204835" cy="481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8">
            <a:extLst>
              <a:ext uri="{FF2B5EF4-FFF2-40B4-BE49-F238E27FC236}">
                <a16:creationId xmlns:a16="http://schemas.microsoft.com/office/drawing/2014/main" xmlns="" id="{2189E863-0B27-40BB-B8A7-3F5B8FA95E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2" y="0"/>
            <a:ext cx="1376176" cy="87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4781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5B88-94BB-4C5B-B8FC-CC04DD6709AC}" type="datetimeFigureOut">
              <a:rPr lang="en-GB" smtClean="0"/>
              <a:t>21/01/2020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475AF-E845-4BB6-98B8-57E151752197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017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5B88-94BB-4C5B-B8FC-CC04DD6709AC}" type="datetimeFigureOut">
              <a:rPr lang="en-GB" smtClean="0"/>
              <a:t>21/01/2020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475AF-E845-4BB6-98B8-57E1517521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39766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5B88-94BB-4C5B-B8FC-CC04DD6709AC}" type="datetimeFigureOut">
              <a:rPr lang="en-GB" smtClean="0"/>
              <a:t>21/01/2020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475AF-E845-4BB6-98B8-57E1517521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7497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5B88-94BB-4C5B-B8FC-CC04DD6709AC}" type="datetimeFigureOut">
              <a:rPr lang="en-GB" smtClean="0"/>
              <a:t>21/01/2020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475AF-E845-4BB6-98B8-57E1517521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97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5B88-94BB-4C5B-B8FC-CC04DD6709AC}" type="datetimeFigureOut">
              <a:rPr lang="en-GB" smtClean="0"/>
              <a:t>21/01/2020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475AF-E845-4BB6-98B8-57E1517521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776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2085B88-94BB-4C5B-B8FC-CC04DD6709AC}" type="datetimeFigureOut">
              <a:rPr lang="en-GB" smtClean="0"/>
              <a:t>21/01/2020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F475AF-E845-4BB6-98B8-57E1517521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2084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5B88-94BB-4C5B-B8FC-CC04DD6709AC}" type="datetimeFigureOut">
              <a:rPr lang="en-GB" smtClean="0"/>
              <a:t>21/01/2020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475AF-E845-4BB6-98B8-57E1517521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0189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2085B88-94BB-4C5B-B8FC-CC04DD6709AC}" type="datetimeFigureOut">
              <a:rPr lang="en-GB" smtClean="0"/>
              <a:t>21/01/2020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DF475AF-E845-4BB6-98B8-57E151752197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843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ec.europa.eu/growth/smes/promoting-entrepreneurship_e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7D3C55-FF2A-4E06-9F46-6BBE65039A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3950" y="2010164"/>
            <a:ext cx="10058400" cy="1350504"/>
          </a:xfrm>
        </p:spPr>
        <p:txBody>
          <a:bodyPr>
            <a:noAutofit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SELF-E Иновативно обучение за самостоятелна заетост за млади хора, основано на социално менторство</a:t>
            </a:r>
            <a:r>
              <a:rPr lang="en-GB" sz="8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1">
                    <a:lumMod val="75000"/>
                  </a:schemeClr>
                </a:solidFill>
              </a:rPr>
            </a:b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18E3674-A76F-4F0C-80A4-AE9B48D950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398" y="5505061"/>
            <a:ext cx="11009951" cy="713521"/>
          </a:xfrm>
        </p:spPr>
        <p:txBody>
          <a:bodyPr>
            <a:normAutofit lnSpcReduction="10000"/>
          </a:bodyPr>
          <a:lstStyle/>
          <a:p>
            <a:pPr>
              <a:spcBef>
                <a:spcPct val="20000"/>
              </a:spcBef>
            </a:pPr>
            <a:r>
              <a:rPr lang="ru-RU" sz="1600" b="1" i="1" cap="none" dirty="0">
                <a:latin typeface="+mn-lt"/>
              </a:rPr>
              <a:t>Този проект е финансиран с подкрепата на Европейската комисия. Тази публикация [съобщение] отразява само личните виждания на нейния автор и от Комисията не може да бъде търсена отговорност за използването на съдържащата се в нея информация.</a:t>
            </a:r>
            <a:endParaRPr lang="ru-RU" sz="1600" b="1" i="1" cap="none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3AF41A1-700F-4F9C-85EE-35843A8A9DF4}"/>
              </a:ext>
            </a:extLst>
          </p:cNvPr>
          <p:cNvSpPr txBox="1"/>
          <p:nvPr/>
        </p:nvSpPr>
        <p:spPr>
          <a:xfrm>
            <a:off x="1123950" y="3651213"/>
            <a:ext cx="8600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</a:rPr>
              <a:t>3-та сесия</a:t>
            </a:r>
            <a:r>
              <a:rPr lang="en-GB" sz="2400" b="1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Предприемачеството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и самостоятелната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заетост</a:t>
            </a:r>
            <a:endParaRPr lang="lt-LT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452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232" y="0"/>
            <a:ext cx="10679723" cy="1737360"/>
          </a:xfrm>
        </p:spPr>
        <p:txBody>
          <a:bodyPr>
            <a:normAutofit/>
          </a:bodyPr>
          <a:lstStyle/>
          <a:p>
            <a:r>
              <a:rPr lang="bg-BG" sz="4400" b="1" dirty="0">
                <a:solidFill>
                  <a:srgbClr val="4EB3CF">
                    <a:lumMod val="50000"/>
                  </a:srgbClr>
                </a:solidFill>
              </a:rPr>
              <a:t>Практическо упражнение №</a:t>
            </a:r>
            <a:r>
              <a:rPr lang="lt-LT" sz="4400" b="1" dirty="0">
                <a:solidFill>
                  <a:srgbClr val="4EB3CF">
                    <a:lumMod val="50000"/>
                  </a:srgbClr>
                </a:solidFill>
              </a:rPr>
              <a:t>2</a:t>
            </a:r>
            <a:br>
              <a:rPr lang="lt-LT" sz="4400" b="1" dirty="0">
                <a:solidFill>
                  <a:srgbClr val="4EB3CF">
                    <a:lumMod val="50000"/>
                  </a:srgbClr>
                </a:solidFill>
              </a:rPr>
            </a:br>
            <a:r>
              <a:rPr lang="ru-RU" sz="28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Нови технологии, които подкрепят предприемаческия процес (SWOT</a:t>
            </a:r>
            <a:r>
              <a:rPr lang="ru-RU" sz="2800" b="1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</a:t>
            </a: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138" y="1845734"/>
            <a:ext cx="10780542" cy="402336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Често, освен в областта на ИКТ, могат да се появят ограничения и липси, които пречат на предприемачеството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•	</a:t>
            </a:r>
            <a:r>
              <a:rPr lang="ru-RU" dirty="0" smtClean="0"/>
              <a:t>Страх </a:t>
            </a:r>
            <a:r>
              <a:rPr lang="ru-RU" dirty="0"/>
              <a:t>от поемане на риск</a:t>
            </a:r>
          </a:p>
          <a:p>
            <a:r>
              <a:rPr lang="ru-RU" dirty="0"/>
              <a:t>•	Непостоянен доход</a:t>
            </a:r>
          </a:p>
          <a:p>
            <a:r>
              <a:rPr lang="ru-RU" dirty="0"/>
              <a:t>•	Липса на познаване на пазара</a:t>
            </a:r>
          </a:p>
          <a:p>
            <a:r>
              <a:rPr lang="ru-RU" dirty="0"/>
              <a:t>•	Достъп до финансиране и спонсорство</a:t>
            </a:r>
          </a:p>
          <a:p>
            <a:r>
              <a:rPr lang="ru-RU" dirty="0"/>
              <a:t>•	Бюрокрация</a:t>
            </a:r>
          </a:p>
          <a:p>
            <a:r>
              <a:rPr lang="ru-RU" dirty="0"/>
              <a:t>•	Трудности при получаването на информация за начина на стартиране на бизнес</a:t>
            </a:r>
          </a:p>
          <a:p>
            <a:r>
              <a:rPr lang="ru-RU" dirty="0"/>
              <a:t>•	Липса на социални и управленски умения</a:t>
            </a:r>
          </a:p>
          <a:p>
            <a:r>
              <a:rPr lang="ru-RU" dirty="0"/>
              <a:t>•	Достъп до информация и съвети</a:t>
            </a:r>
          </a:p>
          <a:p>
            <a:r>
              <a:rPr lang="ru-RU" dirty="0"/>
              <a:t>•	Способност за анализ на пазарните очаквания и конкуренцията</a:t>
            </a:r>
          </a:p>
          <a:p>
            <a:endParaRPr lang="en-US" dirty="0"/>
          </a:p>
          <a:p>
            <a:endParaRPr lang="bg-B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862" y="2290127"/>
            <a:ext cx="2665069" cy="1781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5056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772667" cy="1450757"/>
          </a:xfrm>
        </p:spPr>
        <p:txBody>
          <a:bodyPr>
            <a:normAutofit/>
          </a:bodyPr>
          <a:lstStyle/>
          <a:p>
            <a:r>
              <a:rPr lang="bg-BG" sz="4400" b="1" dirty="0">
                <a:solidFill>
                  <a:srgbClr val="4EB3CF">
                    <a:lumMod val="50000"/>
                  </a:srgbClr>
                </a:solidFill>
              </a:rPr>
              <a:t>Практическо упражнение №</a:t>
            </a:r>
            <a:r>
              <a:rPr lang="lt-LT" sz="4400" b="1" dirty="0">
                <a:solidFill>
                  <a:srgbClr val="4EB3CF">
                    <a:lumMod val="50000"/>
                  </a:srgbClr>
                </a:solidFill>
              </a:rPr>
              <a:t>2</a:t>
            </a:r>
            <a:br>
              <a:rPr lang="lt-LT" sz="4400" b="1" dirty="0">
                <a:solidFill>
                  <a:srgbClr val="4EB3CF">
                    <a:lumMod val="50000"/>
                  </a:srgbClr>
                </a:solidFill>
              </a:rPr>
            </a:br>
            <a:r>
              <a:rPr lang="ru-RU" sz="28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Нови технологии, които подкрепят предприемаческия процес (SWOT</a:t>
            </a:r>
            <a:r>
              <a:rPr lang="ru-RU" sz="2800" b="1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</a:t>
            </a:r>
            <a:endParaRPr lang="bg-B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2749922"/>
              </p:ext>
            </p:extLst>
          </p:nvPr>
        </p:nvGraphicFramePr>
        <p:xfrm>
          <a:off x="1096963" y="1846263"/>
          <a:ext cx="9617930" cy="4287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89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089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84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u="sng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GB" sz="2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trengths</a:t>
                      </a:r>
                      <a:r>
                        <a:rPr lang="bg-BG" sz="2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– Силни страни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u="sng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</a:t>
                      </a:r>
                      <a:r>
                        <a:rPr lang="en-GB" sz="2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eaknesses</a:t>
                      </a:r>
                      <a:r>
                        <a:rPr lang="bg-BG" sz="2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– Слаби страни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53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u="sng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GB" sz="2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pportunities</a:t>
                      </a:r>
                      <a:r>
                        <a:rPr lang="bg-BG" sz="2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 Възможности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u="sng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GB" sz="2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hreats</a:t>
                      </a:r>
                      <a:r>
                        <a:rPr lang="bg-BG" sz="2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 Заплахи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021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03F6E1-0F51-4761-A26A-9A43C6889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859189"/>
          </a:xfrm>
        </p:spPr>
        <p:txBody>
          <a:bodyPr>
            <a:noAutofit/>
          </a:bodyPr>
          <a:lstStyle/>
          <a:p>
            <a:r>
              <a:rPr lang="en-GB" sz="3200" dirty="0"/>
              <a:t/>
            </a:r>
            <a:br>
              <a:rPr lang="en-GB" sz="3200" dirty="0"/>
            </a:br>
            <a:r>
              <a:rPr lang="lt-LT" sz="3200" dirty="0"/>
              <a:t/>
            </a:r>
            <a:br>
              <a:rPr lang="lt-LT" sz="3200" dirty="0"/>
            </a:br>
            <a:r>
              <a:rPr lang="lt-LT" sz="3200" dirty="0"/>
              <a:t/>
            </a:r>
            <a:br>
              <a:rPr lang="lt-LT" sz="3200" dirty="0"/>
            </a:br>
            <a:r>
              <a:rPr lang="bg-BG" sz="4000" b="1" dirty="0">
                <a:solidFill>
                  <a:schemeClr val="accent5">
                    <a:lumMod val="50000"/>
                  </a:schemeClr>
                </a:solidFill>
              </a:rPr>
              <a:t>Практическо упражнение №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lt-LT" sz="40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lt-LT" sz="4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b="1" i="1" dirty="0" smtClean="0"/>
              <a:t>Създаване </a:t>
            </a:r>
            <a:r>
              <a:rPr lang="ru-RU" sz="2400" b="1" i="1" dirty="0"/>
              <a:t>на вашата мисия като човек на самостоятелна заетост</a:t>
            </a:r>
            <a:r>
              <a:rPr lang="en-GB" sz="2400" dirty="0"/>
              <a:t/>
            </a:r>
            <a:br>
              <a:rPr lang="en-GB" sz="2400" dirty="0"/>
            </a:br>
            <a:endParaRPr lang="lt-LT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8CD5A7-F663-4174-857D-58DF33DF2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058401" cy="443376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bg-BG" b="1" dirty="0" smtClean="0"/>
              <a:t>Цел</a:t>
            </a:r>
            <a:r>
              <a:rPr lang="en-GB" dirty="0" smtClean="0"/>
              <a:t>: </a:t>
            </a:r>
            <a:r>
              <a:rPr lang="ru-RU" dirty="0"/>
              <a:t>Затвърждаване на начина на създаване на мисия</a:t>
            </a:r>
            <a:r>
              <a:rPr lang="en-GB" dirty="0" smtClean="0"/>
              <a:t>.</a:t>
            </a:r>
            <a:endParaRPr lang="en-GB" dirty="0"/>
          </a:p>
          <a:p>
            <a:pPr marL="0" indent="0">
              <a:buNone/>
            </a:pPr>
            <a:r>
              <a:rPr lang="bg-BG" b="1" dirty="0" smtClean="0"/>
              <a:t>Описание</a:t>
            </a:r>
            <a:endParaRPr lang="lt-LT" dirty="0"/>
          </a:p>
          <a:p>
            <a:pPr marL="0" lvl="0" indent="0">
              <a:buNone/>
            </a:pPr>
            <a:r>
              <a:rPr lang="ru-RU" dirty="0" smtClean="0"/>
              <a:t>Упражнението </a:t>
            </a:r>
            <a:r>
              <a:rPr lang="ru-RU" dirty="0"/>
              <a:t>има за цел да даде възможност на </a:t>
            </a:r>
            <a:r>
              <a:rPr lang="ru-RU" dirty="0" smtClean="0"/>
              <a:t>обучаемите да </a:t>
            </a:r>
            <a:r>
              <a:rPr lang="ru-RU" dirty="0"/>
              <a:t>определят посоката на дейност на своя бизнес/стартъп.</a:t>
            </a:r>
            <a:endParaRPr lang="bg-BG" dirty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bg-BG" b="1" dirty="0" smtClean="0"/>
              <a:t>Продължителност </a:t>
            </a:r>
            <a:r>
              <a:rPr lang="en-GB" dirty="0" smtClean="0"/>
              <a:t>– </a:t>
            </a:r>
            <a:r>
              <a:rPr lang="en-GB" dirty="0"/>
              <a:t>1 </a:t>
            </a:r>
            <a:r>
              <a:rPr lang="bg-BG" dirty="0" smtClean="0"/>
              <a:t>час</a:t>
            </a:r>
            <a:endParaRPr lang="lt-LT" dirty="0"/>
          </a:p>
          <a:p>
            <a:pPr marL="0" indent="0">
              <a:buNone/>
            </a:pPr>
            <a:r>
              <a:rPr lang="bg-BG" b="1" dirty="0" smtClean="0"/>
              <a:t>Очакван резултат</a:t>
            </a:r>
            <a:r>
              <a:rPr lang="lt-LT" b="1" dirty="0" smtClean="0"/>
              <a:t> </a:t>
            </a:r>
            <a:r>
              <a:rPr lang="en-GB" dirty="0"/>
              <a:t>– </a:t>
            </a:r>
            <a:r>
              <a:rPr lang="ru-RU" dirty="0" smtClean="0"/>
              <a:t>Обучаемите </a:t>
            </a:r>
            <a:r>
              <a:rPr lang="ru-RU" dirty="0"/>
              <a:t>ще са способни да определят посоката на дейност на техния </a:t>
            </a:r>
            <a:r>
              <a:rPr lang="ru-RU" dirty="0" smtClean="0"/>
              <a:t>бизнес/стартъп; Обучаемите </a:t>
            </a:r>
            <a:r>
              <a:rPr lang="ru-RU" dirty="0"/>
              <a:t>ще са способни да представят Мисията на дейността на своя бизнес/стартъп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1018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03F6E1-0F51-4761-A26A-9A43C6889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232" y="286603"/>
            <a:ext cx="9680448" cy="1859189"/>
          </a:xfrm>
        </p:spPr>
        <p:txBody>
          <a:bodyPr>
            <a:noAutofit/>
          </a:bodyPr>
          <a:lstStyle/>
          <a:p>
            <a:r>
              <a:rPr lang="en-GB" sz="3200" dirty="0"/>
              <a:t/>
            </a:r>
            <a:br>
              <a:rPr lang="en-GB" sz="3200" dirty="0"/>
            </a:br>
            <a:r>
              <a:rPr lang="lt-LT" sz="3200" dirty="0"/>
              <a:t/>
            </a:r>
            <a:br>
              <a:rPr lang="lt-LT" sz="3200" dirty="0"/>
            </a:br>
            <a:r>
              <a:rPr lang="lt-LT" sz="3200" dirty="0"/>
              <a:t/>
            </a:r>
            <a:br>
              <a:rPr lang="lt-LT" sz="3200" dirty="0"/>
            </a:br>
            <a:r>
              <a:rPr lang="bg-BG" sz="4000" b="1" dirty="0">
                <a:solidFill>
                  <a:srgbClr val="4EB3CF">
                    <a:lumMod val="50000"/>
                  </a:srgbClr>
                </a:solidFill>
              </a:rPr>
              <a:t>Практическо упражнение №</a:t>
            </a:r>
            <a:r>
              <a:rPr lang="en-US" sz="4000" b="1" dirty="0">
                <a:solidFill>
                  <a:srgbClr val="4EB3CF">
                    <a:lumMod val="50000"/>
                  </a:srgbClr>
                </a:solidFill>
              </a:rPr>
              <a:t>3</a:t>
            </a:r>
            <a:r>
              <a:rPr lang="lt-LT" sz="4000" b="1" dirty="0">
                <a:solidFill>
                  <a:srgbClr val="4EB3CF">
                    <a:lumMod val="50000"/>
                  </a:srgbClr>
                </a:solidFill>
              </a:rPr>
              <a:t/>
            </a:r>
            <a:br>
              <a:rPr lang="lt-LT" sz="4000" b="1" dirty="0">
                <a:solidFill>
                  <a:srgbClr val="4EB3CF">
                    <a:lumMod val="50000"/>
                  </a:srgbClr>
                </a:solidFill>
              </a:rPr>
            </a:br>
            <a:r>
              <a:rPr lang="ru-RU" sz="24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Създаване на вашата мисия като човек на самостоятелна заетост</a:t>
            </a:r>
            <a:r>
              <a:rPr lang="en-GB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en-GB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endParaRPr lang="lt-LT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8CD5A7-F663-4174-857D-58DF33DF2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877" y="1992923"/>
            <a:ext cx="8464061" cy="4045927"/>
          </a:xfrm>
        </p:spPr>
        <p:txBody>
          <a:bodyPr>
            <a:normAutofit/>
          </a:bodyPr>
          <a:lstStyle/>
          <a:p>
            <a:r>
              <a:rPr lang="bg-BG" b="1" dirty="0" smtClean="0"/>
              <a:t>Стъпка </a:t>
            </a:r>
            <a:r>
              <a:rPr lang="en-GB" b="1" dirty="0" smtClean="0"/>
              <a:t>1- </a:t>
            </a:r>
            <a:r>
              <a:rPr lang="bg-BG" dirty="0" smtClean="0"/>
              <a:t>Индивидуална работа</a:t>
            </a:r>
            <a:r>
              <a:rPr lang="en-GB" dirty="0" smtClean="0"/>
              <a:t>. </a:t>
            </a:r>
            <a:r>
              <a:rPr lang="ru-RU" dirty="0"/>
              <a:t>Първо, всеки участник трябва да направи списък с ключови думи, които могат да опишат неговия бизнес, базиран на начина му на живот и хобитата </a:t>
            </a:r>
            <a:r>
              <a:rPr lang="ru-RU" dirty="0" smtClean="0"/>
              <a:t>му</a:t>
            </a:r>
            <a:r>
              <a:rPr lang="en-GB" dirty="0" smtClean="0"/>
              <a:t>.</a:t>
            </a:r>
            <a:endParaRPr lang="bg-BG" dirty="0"/>
          </a:p>
          <a:p>
            <a:r>
              <a:rPr lang="en-GB" dirty="0"/>
              <a:t> </a:t>
            </a:r>
            <a:endParaRPr lang="bg-BG" dirty="0"/>
          </a:p>
          <a:p>
            <a:r>
              <a:rPr lang="bg-BG" b="1" dirty="0"/>
              <a:t>Стъпка </a:t>
            </a:r>
            <a:r>
              <a:rPr lang="bg-BG" b="1" dirty="0" smtClean="0"/>
              <a:t>2- </a:t>
            </a:r>
            <a:r>
              <a:rPr lang="bg-BG" b="1" dirty="0"/>
              <a:t>Индивидуална работа</a:t>
            </a:r>
            <a:r>
              <a:rPr lang="en-GB" dirty="0" smtClean="0"/>
              <a:t>. </a:t>
            </a:r>
            <a:r>
              <a:rPr lang="ru-RU" dirty="0"/>
              <a:t>След това, всеки участник трябва да напише изявление за мисията на бизнеса си, използвайки тези ключови думи. Това изявление трябва ясно да описва целите на бизнеса и да обясни какви са ключовите му характеристики</a:t>
            </a:r>
            <a:r>
              <a:rPr lang="en-GB" dirty="0" smtClean="0"/>
              <a:t>.</a:t>
            </a:r>
            <a:endParaRPr lang="bg-BG" dirty="0"/>
          </a:p>
        </p:txBody>
      </p:sp>
      <p:pic>
        <p:nvPicPr>
          <p:cNvPr id="3074" name="Picture 2" descr="Image result for group discus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3456" y="3127364"/>
            <a:ext cx="2676271" cy="2899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102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513875" cy="1450757"/>
          </a:xfrm>
        </p:spPr>
        <p:txBody>
          <a:bodyPr>
            <a:normAutofit/>
          </a:bodyPr>
          <a:lstStyle/>
          <a:p>
            <a:r>
              <a:rPr lang="bg-BG" sz="3600" b="1" dirty="0">
                <a:solidFill>
                  <a:srgbClr val="4EB3CF">
                    <a:lumMod val="50000"/>
                  </a:srgbClr>
                </a:solidFill>
              </a:rPr>
              <a:t>Практическо упражнение №</a:t>
            </a:r>
            <a:r>
              <a:rPr lang="en-US" sz="3600" b="1" dirty="0" smtClean="0">
                <a:solidFill>
                  <a:srgbClr val="4EB3CF">
                    <a:lumMod val="50000"/>
                  </a:srgbClr>
                </a:solidFill>
              </a:rPr>
              <a:t>4</a:t>
            </a:r>
            <a:r>
              <a:rPr lang="lt-LT" sz="3600" b="1" dirty="0">
                <a:solidFill>
                  <a:srgbClr val="4EB3CF">
                    <a:lumMod val="50000"/>
                  </a:srgbClr>
                </a:solidFill>
              </a:rPr>
              <a:t/>
            </a:r>
            <a:br>
              <a:rPr lang="lt-LT" sz="3600" b="1" dirty="0">
                <a:solidFill>
                  <a:srgbClr val="4EB3CF">
                    <a:lumMod val="50000"/>
                  </a:srgbClr>
                </a:solidFill>
              </a:rPr>
            </a:br>
            <a:r>
              <a:rPr lang="ru-RU" sz="24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Предизвикателства и напредък в развитието на предприемачеството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b="1" dirty="0" smtClean="0"/>
              <a:t>Цел</a:t>
            </a:r>
            <a:r>
              <a:rPr lang="en-GB" dirty="0" smtClean="0"/>
              <a:t>: </a:t>
            </a:r>
            <a:r>
              <a:rPr lang="ru-RU" dirty="0"/>
              <a:t>Да се обсъдят пречките за това да станете </a:t>
            </a:r>
            <a:r>
              <a:rPr lang="ru-RU" dirty="0" smtClean="0"/>
              <a:t>предприемач</a:t>
            </a:r>
            <a:r>
              <a:rPr lang="en-GB" dirty="0" smtClean="0"/>
              <a:t>.</a:t>
            </a:r>
            <a:endParaRPr lang="bg-BG" dirty="0"/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bg-BG" b="1" dirty="0" smtClean="0"/>
              <a:t>Описание</a:t>
            </a:r>
            <a:r>
              <a:rPr lang="en-GB" b="1" dirty="0" smtClean="0"/>
              <a:t>: </a:t>
            </a:r>
            <a:r>
              <a:rPr lang="ru-RU" dirty="0" smtClean="0"/>
              <a:t>Обучаемите </a:t>
            </a:r>
            <a:r>
              <a:rPr lang="ru-RU" dirty="0"/>
              <a:t>ще са способни да разпознаят и опишат пречките, които не биха ви позволили да станете предприемач. </a:t>
            </a:r>
            <a:r>
              <a:rPr lang="ru-RU" dirty="0" smtClean="0"/>
              <a:t>Обучаемите </a:t>
            </a:r>
            <a:r>
              <a:rPr lang="ru-RU" dirty="0"/>
              <a:t>ще са способни да определят и подходящи превантивни мерки.</a:t>
            </a:r>
          </a:p>
          <a:p>
            <a:pPr marL="0" lv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bg-BG" b="1" dirty="0" smtClean="0"/>
              <a:t>Продължителност </a:t>
            </a:r>
            <a:r>
              <a:rPr lang="en-GB" dirty="0" smtClean="0"/>
              <a:t>– </a:t>
            </a:r>
            <a:r>
              <a:rPr lang="en-GB" dirty="0"/>
              <a:t>2 </a:t>
            </a:r>
            <a:r>
              <a:rPr lang="bg-BG" dirty="0" smtClean="0"/>
              <a:t>часа</a:t>
            </a:r>
            <a:endParaRPr lang="en-GB" dirty="0"/>
          </a:p>
          <a:p>
            <a:pPr marL="0" indent="0">
              <a:buNone/>
            </a:pPr>
            <a:r>
              <a:rPr lang="bg-BG" b="1" dirty="0" smtClean="0"/>
              <a:t>Очакван резултат</a:t>
            </a:r>
            <a:r>
              <a:rPr lang="lt-LT" b="1" dirty="0" smtClean="0"/>
              <a:t> </a:t>
            </a:r>
            <a:r>
              <a:rPr lang="en-GB" dirty="0"/>
              <a:t>– </a:t>
            </a:r>
            <a:r>
              <a:rPr lang="bg-BG" dirty="0" smtClean="0"/>
              <a:t>повишени познания в сферата на предизвикателствата и напредъка в развитието на предприемачеството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20797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b="1" dirty="0">
                <a:solidFill>
                  <a:srgbClr val="4EB3CF">
                    <a:lumMod val="50000"/>
                  </a:srgbClr>
                </a:solidFill>
              </a:rPr>
              <a:t>Практическо упражнение №</a:t>
            </a:r>
            <a:r>
              <a:rPr lang="en-US" sz="3600" b="1" dirty="0">
                <a:solidFill>
                  <a:srgbClr val="4EB3CF">
                    <a:lumMod val="50000"/>
                  </a:srgbClr>
                </a:solidFill>
              </a:rPr>
              <a:t>4</a:t>
            </a:r>
            <a:r>
              <a:rPr lang="lt-LT" sz="3600" b="1" dirty="0">
                <a:solidFill>
                  <a:srgbClr val="4EB3CF">
                    <a:lumMod val="50000"/>
                  </a:srgbClr>
                </a:solidFill>
              </a:rPr>
              <a:t/>
            </a:r>
            <a:br>
              <a:rPr lang="lt-LT" sz="3600" b="1" dirty="0">
                <a:solidFill>
                  <a:srgbClr val="4EB3CF">
                    <a:lumMod val="50000"/>
                  </a:srgbClr>
                </a:solidFill>
              </a:rPr>
            </a:br>
            <a:r>
              <a:rPr lang="ru-RU" sz="24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Предизвикателства и напредък в развитието на предприемачеството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b="1" dirty="0" smtClean="0"/>
              <a:t>Стъпка</a:t>
            </a:r>
            <a:r>
              <a:rPr lang="en-GB" b="1" dirty="0" smtClean="0"/>
              <a:t> </a:t>
            </a:r>
            <a:r>
              <a:rPr lang="en-GB" b="1" dirty="0"/>
              <a:t>1- </a:t>
            </a:r>
            <a:r>
              <a:rPr lang="bg-BG" dirty="0" smtClean="0"/>
              <a:t>Групова работа</a:t>
            </a:r>
            <a:endParaRPr lang="en-GB" dirty="0"/>
          </a:p>
          <a:p>
            <a:r>
              <a:rPr lang="ru-RU" dirty="0"/>
              <a:t>Участниците се разделят в малки групи (3-5 души). Всяка група се насърчава да обсъжда пречките, които биха попречили на някого да стане предприемач. Участниците могат да използват всеки ресурс, който искат – телефони, интернет и др. Очаква се участниците да предложат възможни превантивни мерки.</a:t>
            </a:r>
            <a:r>
              <a:rPr lang="en-GB" dirty="0" smtClean="0"/>
              <a:t> </a:t>
            </a:r>
            <a:endParaRPr lang="en-GB" dirty="0"/>
          </a:p>
          <a:p>
            <a:endParaRPr lang="en-GB" dirty="0"/>
          </a:p>
          <a:p>
            <a:pPr lvl="0">
              <a:buClr>
                <a:srgbClr val="99CB38"/>
              </a:buClr>
            </a:pPr>
            <a:r>
              <a:rPr lang="bg-BG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Стъпка</a:t>
            </a:r>
            <a:r>
              <a:rPr lang="en-GB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bg-BG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</a:t>
            </a:r>
            <a:r>
              <a:rPr lang="en-GB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 </a:t>
            </a:r>
            <a:r>
              <a:rPr lang="bg-BG" dirty="0">
                <a:solidFill>
                  <a:prstClr val="black">
                    <a:lumMod val="75000"/>
                    <a:lumOff val="25000"/>
                  </a:prstClr>
                </a:solidFill>
              </a:rPr>
              <a:t>Групова работа</a:t>
            </a:r>
            <a:endParaRPr lang="en-GB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r>
              <a:rPr lang="ru-RU" dirty="0"/>
              <a:t>Цялата група се насърчава да седне заедно и да обсъди  изводите, направени в малките групи. Всяка от тях трябва да  представи това, което знае по отношение на различните предпоставки, които може да ви попречат да станете предприемач. Тогава участниците трябва да    изберат най – често срещаните превантивни мерки, които са се обособили в малките </a:t>
            </a:r>
            <a:r>
              <a:rPr lang="ru-RU" dirty="0" smtClean="0"/>
              <a:t>групи</a:t>
            </a:r>
            <a:r>
              <a:rPr lang="en-GB" dirty="0" smtClean="0"/>
              <a:t>. </a:t>
            </a:r>
            <a:endParaRPr lang="bg-BG" dirty="0"/>
          </a:p>
          <a:p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83684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b="1" dirty="0">
                <a:solidFill>
                  <a:srgbClr val="4EB3CF">
                    <a:lumMod val="50000"/>
                  </a:srgbClr>
                </a:solidFill>
              </a:rPr>
              <a:t>Практическо упражнение №</a:t>
            </a:r>
            <a:r>
              <a:rPr lang="en-US" sz="3600" b="1" dirty="0">
                <a:solidFill>
                  <a:srgbClr val="4EB3CF">
                    <a:lumMod val="50000"/>
                  </a:srgbClr>
                </a:solidFill>
              </a:rPr>
              <a:t>4</a:t>
            </a:r>
            <a:r>
              <a:rPr lang="lt-LT" sz="3600" b="1" dirty="0">
                <a:solidFill>
                  <a:srgbClr val="4EB3CF">
                    <a:lumMod val="50000"/>
                  </a:srgbClr>
                </a:solidFill>
              </a:rPr>
              <a:t/>
            </a:r>
            <a:br>
              <a:rPr lang="lt-LT" sz="3600" b="1" dirty="0">
                <a:solidFill>
                  <a:srgbClr val="4EB3CF">
                    <a:lumMod val="50000"/>
                  </a:srgbClr>
                </a:solidFill>
              </a:rPr>
            </a:br>
            <a:r>
              <a:rPr lang="ru-RU" sz="24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Предизвикателства и напредък в развитието на предприемачеството</a:t>
            </a: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879503"/>
              </p:ext>
            </p:extLst>
          </p:nvPr>
        </p:nvGraphicFramePr>
        <p:xfrm>
          <a:off x="750277" y="1845946"/>
          <a:ext cx="11113477" cy="41922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140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993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51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Ограничения, които пречат на това да станете предприемач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bg-BG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	 </a:t>
                      </a:r>
                      <a:endParaRPr lang="bg-BG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</a:rPr>
                        <a:t>Превантивни мерки</a:t>
                      </a:r>
                      <a:endParaRPr lang="bg-BG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8388">
                <a:tc>
                  <a:txBody>
                    <a:bodyPr/>
                    <a:lstStyle/>
                    <a:p>
                      <a:pPr marL="65405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 от банкрут и непостоянни доходи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bg-BG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8388">
                <a:tc>
                  <a:txBody>
                    <a:bodyPr/>
                    <a:lstStyle/>
                    <a:p>
                      <a:pPr marL="65405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Значителни разлики между държавите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bg-BG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8388">
                <a:tc>
                  <a:txBody>
                    <a:bodyPr/>
                    <a:lstStyle/>
                    <a:p>
                      <a:pPr marL="65405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Недостиг на финансова подкрепа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bg-BG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8388">
                <a:tc>
                  <a:txBody>
                    <a:bodyPr/>
                    <a:lstStyle/>
                    <a:p>
                      <a:pPr marL="65405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Високо ниво на банкрути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bg-BG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6777">
                <a:tc>
                  <a:txBody>
                    <a:bodyPr/>
                    <a:lstStyle/>
                    <a:p>
                      <a:pPr marL="65405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Затруднения при получаването на информация и започването на бизнес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bg-BG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8388">
                <a:tc>
                  <a:txBody>
                    <a:bodyPr/>
                    <a:lstStyle/>
                    <a:p>
                      <a:pPr marL="65405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Недостиг на компютърни умения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bg-BG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8388">
                <a:tc>
                  <a:txBody>
                    <a:bodyPr/>
                    <a:lstStyle/>
                    <a:p>
                      <a:pPr marL="65405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Достъп до финанси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bg-BG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8388">
                <a:tc>
                  <a:txBody>
                    <a:bodyPr/>
                    <a:lstStyle/>
                    <a:p>
                      <a:pPr marL="65405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Данъчно облагане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bg-BG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8388">
                <a:tc>
                  <a:txBody>
                    <a:bodyPr/>
                    <a:lstStyle/>
                    <a:p>
                      <a:pPr marL="65405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Достъп до обществени поръчки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bg-BG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8388">
                <a:tc>
                  <a:txBody>
                    <a:bodyPr/>
                    <a:lstStyle/>
                    <a:p>
                      <a:pPr marL="65405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Нелоялна/твърде силна конкуренция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bg-BG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8388">
                <a:tc>
                  <a:txBody>
                    <a:bodyPr/>
                    <a:lstStyle/>
                    <a:p>
                      <a:pPr marL="65405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Трудово право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bg-BG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88388">
                <a:tc>
                  <a:txBody>
                    <a:bodyPr/>
                    <a:lstStyle/>
                    <a:p>
                      <a:pPr marL="65405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Достъп до пазара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bg-BG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88388">
                <a:tc>
                  <a:txBody>
                    <a:bodyPr/>
                    <a:lstStyle/>
                    <a:p>
                      <a:pPr marL="65405" eaLnBrk="0" hangingPunct="0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Достъп до европейски програми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bg-BG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88388">
                <a:tc>
                  <a:txBody>
                    <a:bodyPr/>
                    <a:lstStyle/>
                    <a:p>
                      <a:pPr marL="65405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Закъснели плащания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bg-BG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88388">
                <a:tc>
                  <a:txBody>
                    <a:bodyPr/>
                    <a:lstStyle/>
                    <a:p>
                      <a:pPr marL="65405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Достъп до информация и съвети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bg-BG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88388">
                <a:tc>
                  <a:txBody>
                    <a:bodyPr/>
                    <a:lstStyle/>
                    <a:p>
                      <a:pPr marL="65405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Нестабилност на световната икономика/разходи за енергия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bg-BG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134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CA475B-F3A9-4E3E-BA2D-62CBDADAD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530" y="896203"/>
            <a:ext cx="10058400" cy="1450757"/>
          </a:xfrm>
        </p:spPr>
        <p:txBody>
          <a:bodyPr>
            <a:normAutofit/>
          </a:bodyPr>
          <a:lstStyle/>
          <a:p>
            <a:r>
              <a:rPr lang="bg-BG" b="1" dirty="0" smtClean="0">
                <a:solidFill>
                  <a:schemeClr val="accent5">
                    <a:lumMod val="50000"/>
                  </a:schemeClr>
                </a:solidFill>
              </a:rPr>
              <a:t>Домашна работа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GB" b="1" dirty="0">
                <a:solidFill>
                  <a:schemeClr val="accent5">
                    <a:lumMod val="50000"/>
                  </a:schemeClr>
                </a:solidFill>
              </a:rPr>
            </a:b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E2BBB0-B63B-48BF-BAF0-B91231FA9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530" y="1833542"/>
            <a:ext cx="9073134" cy="4023360"/>
          </a:xfrm>
          <a:noFill/>
        </p:spPr>
        <p:txBody>
          <a:bodyPr/>
          <a:lstStyle/>
          <a:p>
            <a:pPr marL="0" lvl="0" indent="0">
              <a:buNone/>
            </a:pPr>
            <a:r>
              <a:rPr lang="ru-RU" sz="1800" dirty="0">
                <a:solidFill>
                  <a:schemeClr val="tx1"/>
                </a:solidFill>
              </a:rPr>
              <a:t>Поставяне на задачи за Сесия </a:t>
            </a:r>
            <a:r>
              <a:rPr lang="ru-RU" sz="1800" dirty="0" smtClean="0">
                <a:solidFill>
                  <a:schemeClr val="tx1"/>
                </a:solidFill>
              </a:rPr>
              <a:t>4 </a:t>
            </a:r>
            <a:r>
              <a:rPr lang="ru-RU" sz="1800" dirty="0">
                <a:solidFill>
                  <a:schemeClr val="tx1"/>
                </a:solidFill>
              </a:rPr>
              <a:t>(онлайн)</a:t>
            </a:r>
          </a:p>
          <a:p>
            <a:pPr marL="450850" lvl="0" indent="-4508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Самостоятелна онлайн работа по третата тематична област </a:t>
            </a:r>
            <a:r>
              <a:rPr lang="en-GB" dirty="0" smtClean="0">
                <a:solidFill>
                  <a:schemeClr val="tx1"/>
                </a:solidFill>
              </a:rPr>
              <a:t>: </a:t>
            </a:r>
            <a:r>
              <a:rPr lang="en-GB" dirty="0">
                <a:solidFill>
                  <a:schemeClr val="tx1"/>
                </a:solidFill>
              </a:rPr>
              <a:t>“</a:t>
            </a:r>
            <a:r>
              <a:rPr lang="en-GB" i="1" dirty="0">
                <a:solidFill>
                  <a:schemeClr val="tx1"/>
                </a:solidFill>
              </a:rPr>
              <a:t>Life-Style </a:t>
            </a:r>
            <a:r>
              <a:rPr lang="bg-BG" i="1" dirty="0" smtClean="0">
                <a:solidFill>
                  <a:schemeClr val="tx1"/>
                </a:solidFill>
              </a:rPr>
              <a:t>Предприемачество</a:t>
            </a:r>
            <a:r>
              <a:rPr lang="en-GB" dirty="0" smtClean="0"/>
              <a:t>”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endParaRPr lang="en-GB" i="1" dirty="0">
              <a:solidFill>
                <a:srgbClr val="FF0000"/>
              </a:solidFill>
            </a:endParaRPr>
          </a:p>
          <a:p>
            <a:pPr marL="450850" indent="-450850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ООР от </a:t>
            </a:r>
            <a:r>
              <a:rPr lang="ru-RU" dirty="0" smtClean="0">
                <a:solidFill>
                  <a:schemeClr val="tx1"/>
                </a:solidFill>
              </a:rPr>
              <a:t>втората тематична </a:t>
            </a:r>
            <a:r>
              <a:rPr lang="ru-RU" dirty="0">
                <a:solidFill>
                  <a:schemeClr val="tx1"/>
                </a:solidFill>
              </a:rPr>
              <a:t>област</a:t>
            </a:r>
            <a:r>
              <a:rPr lang="lt-LT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  <a:p>
            <a:pPr marL="743458" lvl="1" indent="-4508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Какви са типичните качества на lifestyle предприемача?</a:t>
            </a:r>
          </a:p>
          <a:p>
            <a:pPr marL="743458" lvl="1" indent="-4508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Трябва ли да стана  lifestyle предприемач?</a:t>
            </a:r>
          </a:p>
          <a:p>
            <a:pPr marL="743458" lvl="1" indent="-4508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Умения на хората на самостоятелна заетост</a:t>
            </a:r>
          </a:p>
          <a:p>
            <a:pPr marL="743458" lvl="1" indent="-4508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Какви умения трябва да има предприемач на самостоятелна заетост?</a:t>
            </a:r>
          </a:p>
          <a:p>
            <a:pPr marL="743458" lvl="1" indent="-4508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Какви са основите на lifestyle предприемачеството?</a:t>
            </a:r>
          </a:p>
          <a:p>
            <a:pPr marL="743458" lvl="1" indent="-4508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Добри практики в lifestyle предприемачеството</a:t>
            </a:r>
            <a:endParaRPr lang="lt-LT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01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03F6E1-0F51-4761-A26A-9A43C6889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b="1" dirty="0" smtClean="0">
                <a:solidFill>
                  <a:schemeClr val="accent5">
                    <a:lumMod val="50000"/>
                  </a:schemeClr>
                </a:solidFill>
              </a:rPr>
              <a:t>Цели на сесията</a:t>
            </a:r>
            <a:endParaRPr lang="lt-LT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8CD5A7-F663-4174-857D-58DF33DF2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33768"/>
          </a:xfrm>
        </p:spPr>
        <p:txBody>
          <a:bodyPr>
            <a:normAutofit/>
          </a:bodyPr>
          <a:lstStyle/>
          <a:p>
            <a:r>
              <a:rPr lang="en-GB" b="1" dirty="0"/>
              <a:t> </a:t>
            </a:r>
            <a:endParaRPr lang="lt-LT" i="1" dirty="0" smtClean="0"/>
          </a:p>
          <a:p>
            <a:pPr marL="536575" indent="-450850">
              <a:buFont typeface="Wingdings" panose="05000000000000000000" pitchFamily="2" charset="2"/>
              <a:buChar char="§"/>
            </a:pPr>
            <a:r>
              <a:rPr lang="ru-RU" dirty="0" smtClean="0"/>
              <a:t>Работа по групи за задълбочаването по първата тематична област чрез практически упражнения</a:t>
            </a:r>
          </a:p>
          <a:p>
            <a:pPr marL="536575" indent="-450850">
              <a:buFont typeface="Wingdings" panose="05000000000000000000" pitchFamily="2" charset="2"/>
              <a:buChar char="§"/>
            </a:pPr>
            <a:r>
              <a:rPr lang="ru-RU" dirty="0" smtClean="0"/>
              <a:t>Мотивация </a:t>
            </a:r>
            <a:r>
              <a:rPr lang="ru-RU" dirty="0"/>
              <a:t>за това да се живее на самостоятелна заетост</a:t>
            </a:r>
          </a:p>
          <a:p>
            <a:pPr marL="536575" indent="-450850">
              <a:buFont typeface="Wingdings" panose="05000000000000000000" pitchFamily="2" charset="2"/>
              <a:buChar char="§"/>
            </a:pPr>
            <a:r>
              <a:rPr lang="ru-RU" dirty="0"/>
              <a:t>Даване на задачи за 4-та онлайн обучителна среща по втора тематична област</a:t>
            </a:r>
          </a:p>
          <a:p>
            <a:pPr marL="0" lv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34318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03F6E1-0F51-4761-A26A-9A43C6889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b="1" dirty="0" smtClean="0">
                <a:solidFill>
                  <a:schemeClr val="accent5">
                    <a:lumMod val="50000"/>
                  </a:schemeClr>
                </a:solidFill>
              </a:rPr>
              <a:t>Предприемачество</a:t>
            </a:r>
            <a:endParaRPr lang="lt-LT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8CD5A7-F663-4174-857D-58DF33DF2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985" y="1845734"/>
            <a:ext cx="8921261" cy="4433768"/>
          </a:xfrm>
        </p:spPr>
        <p:txBody>
          <a:bodyPr>
            <a:normAutofit/>
          </a:bodyPr>
          <a:lstStyle/>
          <a:p>
            <a:pPr marL="0" indent="0">
              <a:lnSpc>
                <a:spcPct val="85000"/>
              </a:lnSpc>
              <a:spcBef>
                <a:spcPct val="0"/>
              </a:spcBef>
              <a:buNone/>
            </a:pPr>
            <a:r>
              <a:rPr lang="bg-BG" sz="3600" b="1" dirty="0">
                <a:solidFill>
                  <a:schemeClr val="accent1">
                    <a:lumMod val="50000"/>
                  </a:schemeClr>
                </a:solidFill>
              </a:rPr>
              <a:t>Определение за „предприемачество</a:t>
            </a:r>
            <a:r>
              <a:rPr lang="bg-BG" sz="3600" b="1" dirty="0" smtClean="0">
                <a:solidFill>
                  <a:schemeClr val="accent1">
                    <a:lumMod val="50000"/>
                  </a:schemeClr>
                </a:solidFill>
              </a:rPr>
              <a:t>“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en-GB" dirty="0"/>
              <a:t> </a:t>
            </a:r>
            <a:r>
              <a:rPr lang="ru-RU" dirty="0"/>
              <a:t>Предприемачеството е ключов елемент за икономиката. </a:t>
            </a:r>
            <a:r>
              <a:rPr lang="ru-RU" dirty="0" smtClean="0"/>
              <a:t>Асоциира </a:t>
            </a:r>
            <a:r>
              <a:rPr lang="ru-RU" dirty="0"/>
              <a:t>се с бизнеса, иновация, но също така способност за поемане на риск. През годините предприемачеството се определя по няколко различни начина. Все пак всички дефиниции, които могат да бъдат намерени, го свързват с иновация и възможността за създаване на нови неща (включително идеи или продукти).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</a:t>
            </a:r>
            <a:r>
              <a:rPr lang="bg-BG" dirty="0" smtClean="0"/>
              <a:t>Според Европейската Комисия</a:t>
            </a:r>
            <a:r>
              <a:rPr lang="en-GB" dirty="0" smtClean="0"/>
              <a:t>: </a:t>
            </a:r>
            <a:r>
              <a:rPr lang="en-US" dirty="0" smtClean="0"/>
              <a:t> </a:t>
            </a:r>
            <a:r>
              <a:rPr lang="en-GB" i="1" dirty="0" smtClean="0"/>
              <a:t>“</a:t>
            </a:r>
            <a:r>
              <a:rPr lang="ru-RU" i="1" dirty="0"/>
              <a:t>Предприемачеството е способността на индивида да превръща идеите в действие. Тя включва креативност, иновации, поемане на риск, способност за планиране и управление на проекти за постигане на целите.</a:t>
            </a:r>
            <a:r>
              <a:rPr lang="en-GB" i="1" dirty="0" smtClean="0"/>
              <a:t>”</a:t>
            </a:r>
            <a:endParaRPr lang="bg-BG" dirty="0"/>
          </a:p>
          <a:p>
            <a:r>
              <a:rPr lang="pl-PL" u="sng" dirty="0">
                <a:hlinkClick r:id="rId2"/>
              </a:rPr>
              <a:t>https://ec.europa.eu/growth/smes/promoting-entrepreneurship_en</a:t>
            </a:r>
            <a:r>
              <a:rPr lang="en-US" dirty="0"/>
              <a:t> </a:t>
            </a:r>
            <a:endParaRPr lang="bg-BG" dirty="0"/>
          </a:p>
        </p:txBody>
      </p:sp>
      <p:pic>
        <p:nvPicPr>
          <p:cNvPr id="1026" name="Obraz 15" descr="Creativity, Idea, Inspiration, Innovation, Penci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828" y="2766647"/>
            <a:ext cx="2383987" cy="15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9513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03F6E1-0F51-4761-A26A-9A43C6889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536" y="286603"/>
            <a:ext cx="10058400" cy="1450757"/>
          </a:xfrm>
        </p:spPr>
        <p:txBody>
          <a:bodyPr>
            <a:noAutofit/>
          </a:bodyPr>
          <a:lstStyle/>
          <a:p>
            <a:r>
              <a:rPr lang="en-GB" sz="3200" dirty="0"/>
              <a:t/>
            </a:r>
            <a:br>
              <a:rPr lang="en-GB" sz="3200" dirty="0"/>
            </a:br>
            <a:r>
              <a:rPr lang="bg-BG" b="1" dirty="0" smtClean="0">
                <a:solidFill>
                  <a:schemeClr val="accent5">
                    <a:lumMod val="50000"/>
                  </a:schemeClr>
                </a:solidFill>
              </a:rPr>
              <a:t>Практическо упражнение №</a:t>
            </a:r>
            <a:r>
              <a:rPr lang="lt-LT" b="1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lt-LT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lt-LT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bg-BG" sz="3200" b="1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Различни </a:t>
            </a:r>
            <a:r>
              <a:rPr lang="bg-BG" sz="32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видове предприемачество</a:t>
            </a:r>
            <a:endParaRPr lang="lt-LT" sz="3200" dirty="0"/>
          </a:p>
        </p:txBody>
      </p:sp>
      <p:sp>
        <p:nvSpPr>
          <p:cNvPr id="4" name="AutoShape 2" descr="Image result for discussions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1097279" y="2023873"/>
            <a:ext cx="10801643" cy="366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bg-BG" b="1" dirty="0" smtClean="0"/>
              <a:t>Цел</a:t>
            </a:r>
            <a:r>
              <a:rPr lang="en-GB" dirty="0" smtClean="0"/>
              <a:t>: </a:t>
            </a:r>
            <a:r>
              <a:rPr lang="ru-RU" dirty="0"/>
              <a:t>Да се обсъдят познати европейски подходи, свързани с предприемачеството, да се придобият теоретични знания относно различните видове предприемачество и да се разберат разликите между тях.</a:t>
            </a:r>
            <a:r>
              <a:rPr lang="en-US" dirty="0" smtClean="0"/>
              <a:t>.</a:t>
            </a:r>
            <a:r>
              <a:rPr lang="en-GB" dirty="0" smtClean="0"/>
              <a:t> </a:t>
            </a:r>
            <a:endParaRPr lang="lt-LT" dirty="0"/>
          </a:p>
          <a:p>
            <a:r>
              <a:rPr lang="bg-BG" b="1" dirty="0" smtClean="0"/>
              <a:t>Описание</a:t>
            </a:r>
            <a:endParaRPr lang="lt-LT" dirty="0"/>
          </a:p>
          <a:p>
            <a:r>
              <a:rPr lang="ru-RU" dirty="0"/>
              <a:t>Това упражнение ще помогне на </a:t>
            </a:r>
            <a:r>
              <a:rPr lang="ru-RU" dirty="0" smtClean="0"/>
              <a:t>обучаемите да </a:t>
            </a:r>
            <a:r>
              <a:rPr lang="ru-RU" dirty="0"/>
              <a:t>могат да разпознаят и опишат различни видове предприемачество и уверено да дефинират основните принципи на предприемачеството</a:t>
            </a:r>
            <a:r>
              <a:rPr lang="ru-RU" dirty="0" smtClean="0"/>
              <a:t>.</a:t>
            </a:r>
          </a:p>
          <a:p>
            <a:r>
              <a:rPr lang="bg-BG" b="1" dirty="0" smtClean="0"/>
              <a:t>Продължителност </a:t>
            </a:r>
            <a:r>
              <a:rPr lang="en-GB" dirty="0" smtClean="0"/>
              <a:t>– </a:t>
            </a:r>
            <a:r>
              <a:rPr lang="en-GB" dirty="0"/>
              <a:t>60 </a:t>
            </a:r>
            <a:r>
              <a:rPr lang="bg-BG" dirty="0" smtClean="0"/>
              <a:t>минути</a:t>
            </a:r>
            <a:endParaRPr lang="lt-LT" dirty="0"/>
          </a:p>
          <a:p>
            <a:r>
              <a:rPr lang="bg-BG" b="1" dirty="0" smtClean="0"/>
              <a:t>Очакван резултат </a:t>
            </a:r>
            <a:r>
              <a:rPr lang="en-GB" b="1" dirty="0" smtClean="0"/>
              <a:t>– </a:t>
            </a:r>
            <a:r>
              <a:rPr lang="bg-BG" dirty="0" smtClean="0"/>
              <a:t>придобиване на знания относно предприемачеството</a:t>
            </a:r>
            <a:endParaRPr lang="lt-LT" dirty="0"/>
          </a:p>
          <a:p>
            <a:endParaRPr lang="lt-LT" dirty="0"/>
          </a:p>
          <a:p>
            <a:endParaRPr lang="lt-LT" dirty="0"/>
          </a:p>
        </p:txBody>
      </p:sp>
      <p:sp>
        <p:nvSpPr>
          <p:cNvPr id="6" name="AutoShape 4" descr="Image result for tas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46637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03F6E1-0F51-4761-A26A-9A43C6889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8" y="286603"/>
            <a:ext cx="9713742" cy="1450757"/>
          </a:xfrm>
        </p:spPr>
        <p:txBody>
          <a:bodyPr>
            <a:noAutofit/>
          </a:bodyPr>
          <a:lstStyle/>
          <a:p>
            <a:r>
              <a:rPr lang="en-GB" sz="3200" dirty="0"/>
              <a:t/>
            </a:r>
            <a:br>
              <a:rPr lang="en-GB" sz="3200" dirty="0"/>
            </a:br>
            <a:r>
              <a:rPr lang="bg-BG" b="1" dirty="0">
                <a:solidFill>
                  <a:srgbClr val="4EB3CF">
                    <a:lumMod val="50000"/>
                  </a:srgbClr>
                </a:solidFill>
              </a:rPr>
              <a:t>Практическо упражнение №</a:t>
            </a:r>
            <a:r>
              <a:rPr lang="lt-LT" b="1" dirty="0">
                <a:solidFill>
                  <a:srgbClr val="4EB3CF">
                    <a:lumMod val="50000"/>
                  </a:srgbClr>
                </a:solidFill>
              </a:rPr>
              <a:t>1</a:t>
            </a:r>
            <a:br>
              <a:rPr lang="lt-LT" b="1" dirty="0">
                <a:solidFill>
                  <a:srgbClr val="4EB3CF">
                    <a:lumMod val="50000"/>
                  </a:srgbClr>
                </a:solidFill>
              </a:rPr>
            </a:br>
            <a:r>
              <a:rPr lang="bg-BG" sz="3200" b="1" i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Различни </a:t>
            </a:r>
            <a:r>
              <a:rPr lang="bg-BG" sz="3200" b="1" i="1" dirty="0">
                <a:solidFill>
                  <a:prstClr val="black">
                    <a:lumMod val="75000"/>
                    <a:lumOff val="25000"/>
                  </a:prst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видове предприемачество</a:t>
            </a:r>
            <a:endParaRPr lang="lt-LT" sz="3200" dirty="0"/>
          </a:p>
        </p:txBody>
      </p:sp>
      <p:sp>
        <p:nvSpPr>
          <p:cNvPr id="4" name="AutoShape 2" descr="Image result for discussions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211015" y="1737360"/>
            <a:ext cx="11711353" cy="443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lvl="0" indent="0">
              <a:buClr>
                <a:srgbClr val="99CB38"/>
              </a:buClr>
              <a:buNone/>
            </a:pPr>
            <a:r>
              <a:rPr lang="bg-BG" sz="21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Типове предприемачество</a:t>
            </a:r>
            <a:endParaRPr lang="bg-BG" sz="2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just">
              <a:spcAft>
                <a:spcPts val="0"/>
              </a:spcAft>
              <a:buClr>
                <a:srgbClr val="92D050"/>
              </a:buClr>
              <a:buFont typeface="Wingdings" pitchFamily="2" charset="2"/>
              <a:buChar char="§"/>
            </a:pPr>
            <a:r>
              <a:rPr lang="en-GB" sz="2100" b="1" dirty="0">
                <a:solidFill>
                  <a:prstClr val="black">
                    <a:lumMod val="75000"/>
                    <a:lumOff val="25000"/>
                  </a:prstClr>
                </a:solidFill>
                <a:ea typeface="Times New Roman"/>
              </a:rPr>
              <a:t> </a:t>
            </a:r>
            <a:r>
              <a:rPr lang="bg-BG" sz="2100" b="1" dirty="0">
                <a:solidFill>
                  <a:prstClr val="black">
                    <a:lumMod val="75000"/>
                    <a:lumOff val="25000"/>
                  </a:prstClr>
                </a:solidFill>
                <a:ea typeface="Times New Roman"/>
              </a:rPr>
              <a:t>Предприемачество в малки мащаби</a:t>
            </a:r>
            <a:r>
              <a:rPr lang="en-US" sz="21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: </a:t>
            </a:r>
            <a:r>
              <a:rPr lang="ru-RU" sz="2100" dirty="0">
                <a:solidFill>
                  <a:prstClr val="black">
                    <a:lumMod val="75000"/>
                    <a:lumOff val="25000"/>
                  </a:prstClr>
                </a:solidFill>
                <a:ea typeface="Times New Roman"/>
              </a:rPr>
              <a:t>Този тип предприемачество често е с един собственик на бизнеса и има цел да реализира печалба, от която ще се възползва. Такъв бизнес често се финансира от заеми за малки бизнеси. Собственикът наема малко служители</a:t>
            </a:r>
            <a:r>
              <a:rPr lang="en-GB" sz="2100" dirty="0">
                <a:solidFill>
                  <a:prstClr val="black">
                    <a:lumMod val="75000"/>
                    <a:lumOff val="25000"/>
                  </a:prstClr>
                </a:solidFill>
                <a:ea typeface="Times New Roman"/>
              </a:rPr>
              <a:t>. </a:t>
            </a:r>
            <a:endParaRPr lang="en-US" sz="2100" dirty="0">
              <a:solidFill>
                <a:prstClr val="black">
                  <a:lumMod val="75000"/>
                  <a:lumOff val="25000"/>
                </a:prstClr>
              </a:solidFill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Clr>
                <a:srgbClr val="92D050"/>
              </a:buClr>
              <a:buFont typeface="Wingdings" pitchFamily="2" charset="2"/>
              <a:buChar char="§"/>
            </a:pPr>
            <a:r>
              <a:rPr lang="en-GB" sz="2100" b="1" dirty="0">
                <a:solidFill>
                  <a:prstClr val="black">
                    <a:lumMod val="75000"/>
                    <a:lumOff val="25000"/>
                  </a:prstClr>
                </a:solidFill>
                <a:ea typeface="Times New Roman"/>
              </a:rPr>
              <a:t> </a:t>
            </a:r>
            <a:r>
              <a:rPr lang="bg-BG" sz="2100" b="1" dirty="0">
                <a:solidFill>
                  <a:prstClr val="black">
                    <a:lumMod val="75000"/>
                    <a:lumOff val="25000"/>
                  </a:prstClr>
                </a:solidFill>
                <a:ea typeface="Times New Roman"/>
              </a:rPr>
              <a:t>Предприемачество в средни мащаби</a:t>
            </a:r>
            <a:r>
              <a:rPr lang="en-US" sz="21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: </a:t>
            </a:r>
            <a:r>
              <a:rPr lang="ru-RU" sz="2100" dirty="0">
                <a:solidFill>
                  <a:prstClr val="black">
                    <a:lumMod val="75000"/>
                    <a:lumOff val="25000"/>
                  </a:prstClr>
                </a:solidFill>
                <a:ea typeface="Times New Roman"/>
              </a:rPr>
              <a:t>Тези предприемачи имат по – ясна визия за бъдещето на бизнеса и къде искат да стигнат. Обикновено собственикът /собствениците инвестират в опитен персонал, нова технология или се консултират за дейностите си с професионалисти, за да се развиват динамично.</a:t>
            </a:r>
            <a:endParaRPr lang="en-GB" sz="2100" dirty="0">
              <a:solidFill>
                <a:prstClr val="black">
                  <a:lumMod val="75000"/>
                  <a:lumOff val="25000"/>
                </a:prstClr>
              </a:solidFill>
              <a:ea typeface="Times New Roman"/>
            </a:endParaRPr>
          </a:p>
          <a:p>
            <a:pPr lvl="0" algn="just">
              <a:spcAft>
                <a:spcPts val="0"/>
              </a:spcAft>
              <a:buClr>
                <a:srgbClr val="92D050"/>
              </a:buClr>
              <a:buFont typeface="Wingdings" pitchFamily="2" charset="2"/>
              <a:buChar char="§"/>
            </a:pPr>
            <a:r>
              <a:rPr lang="en-GB" sz="2100" b="1" dirty="0">
                <a:solidFill>
                  <a:prstClr val="black">
                    <a:lumMod val="75000"/>
                    <a:lumOff val="25000"/>
                  </a:prstClr>
                </a:solidFill>
                <a:ea typeface="Times New Roman"/>
              </a:rPr>
              <a:t> </a:t>
            </a:r>
            <a:r>
              <a:rPr lang="bg-BG" sz="2100" b="1" dirty="0">
                <a:solidFill>
                  <a:prstClr val="black">
                    <a:lumMod val="75000"/>
                    <a:lumOff val="25000"/>
                  </a:prstClr>
                </a:solidFill>
                <a:ea typeface="Times New Roman"/>
              </a:rPr>
              <a:t>Старт-</a:t>
            </a:r>
            <a:r>
              <a:rPr lang="bg-BG" sz="2100" b="1" dirty="0" err="1">
                <a:solidFill>
                  <a:prstClr val="black">
                    <a:lumMod val="75000"/>
                    <a:lumOff val="25000"/>
                  </a:prstClr>
                </a:solidFill>
                <a:ea typeface="Times New Roman"/>
              </a:rPr>
              <a:t>ъп</a:t>
            </a:r>
            <a:r>
              <a:rPr lang="bg-BG" sz="2100" b="1" dirty="0">
                <a:solidFill>
                  <a:prstClr val="black">
                    <a:lumMod val="75000"/>
                    <a:lumOff val="25000"/>
                  </a:prstClr>
                </a:solidFill>
                <a:ea typeface="Times New Roman"/>
              </a:rPr>
              <a:t> предприемачество</a:t>
            </a:r>
            <a:r>
              <a:rPr lang="en-US" sz="21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: </a:t>
            </a:r>
            <a:r>
              <a:rPr lang="ru-RU" sz="2100" dirty="0">
                <a:solidFill>
                  <a:prstClr val="black">
                    <a:lumMod val="75000"/>
                    <a:lumOff val="25000"/>
                  </a:prstClr>
                </a:solidFill>
                <a:ea typeface="Times New Roman"/>
              </a:rPr>
              <a:t>Стартъп-ите са много популярни и са свързани изцяло с иновациите. Те се основават на способността да се поеме риск и да се прояви търпение за печалба от извършването на всякакви дейности</a:t>
            </a:r>
            <a:r>
              <a:rPr lang="en-GB" sz="2100" dirty="0">
                <a:solidFill>
                  <a:prstClr val="black">
                    <a:lumMod val="75000"/>
                    <a:lumOff val="25000"/>
                  </a:prstClr>
                </a:solidFill>
                <a:ea typeface="Times New Roman"/>
              </a:rPr>
              <a:t>. </a:t>
            </a:r>
          </a:p>
          <a:p>
            <a:pPr lvl="0" algn="just">
              <a:spcAft>
                <a:spcPts val="0"/>
              </a:spcAft>
              <a:buClr>
                <a:srgbClr val="92D050"/>
              </a:buClr>
              <a:buFont typeface="Wingdings" pitchFamily="2" charset="2"/>
              <a:buChar char="§"/>
            </a:pPr>
            <a:r>
              <a:rPr lang="en-GB" sz="2100" b="1" dirty="0">
                <a:solidFill>
                  <a:prstClr val="black">
                    <a:lumMod val="75000"/>
                    <a:lumOff val="25000"/>
                  </a:prstClr>
                </a:solidFill>
                <a:ea typeface="Times New Roman"/>
              </a:rPr>
              <a:t> </a:t>
            </a:r>
            <a:r>
              <a:rPr lang="bg-BG" sz="2100" b="1" dirty="0">
                <a:solidFill>
                  <a:prstClr val="black">
                    <a:lumMod val="75000"/>
                    <a:lumOff val="25000"/>
                  </a:prstClr>
                </a:solidFill>
                <a:ea typeface="Times New Roman"/>
              </a:rPr>
              <a:t>Предприемачество в голяма компания</a:t>
            </a:r>
            <a:r>
              <a:rPr lang="en-US" sz="21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: </a:t>
            </a:r>
            <a:r>
              <a:rPr lang="ru-RU" sz="2100" dirty="0">
                <a:solidFill>
                  <a:prstClr val="black">
                    <a:lumMod val="75000"/>
                    <a:lumOff val="25000"/>
                  </a:prstClr>
                </a:solidFill>
                <a:ea typeface="Times New Roman"/>
              </a:rPr>
              <a:t>Големите компании в повечето случаи започват да израстват от успеха на своите основни продукти (които са двигателят за разработване на нови продукти) стъпка по стъпка, въвеждайки иновации и убеждавайки потребителите в полезните им качества</a:t>
            </a:r>
            <a:r>
              <a:rPr lang="en-GB" sz="2100" dirty="0">
                <a:solidFill>
                  <a:prstClr val="black">
                    <a:lumMod val="75000"/>
                    <a:lumOff val="25000"/>
                  </a:prstClr>
                </a:solidFill>
                <a:ea typeface="Times New Roman"/>
              </a:rPr>
              <a:t>.  </a:t>
            </a:r>
            <a:endParaRPr lang="bg-BG" sz="2100" dirty="0">
              <a:solidFill>
                <a:prstClr val="black">
                  <a:lumMod val="75000"/>
                  <a:lumOff val="25000"/>
                </a:prstClr>
              </a:solidFill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Clr>
                <a:srgbClr val="92D050"/>
              </a:buClr>
              <a:buFont typeface="Wingdings" pitchFamily="2" charset="2"/>
              <a:buChar char="§"/>
            </a:pPr>
            <a:r>
              <a:rPr lang="en-GB" sz="2100" b="1" dirty="0">
                <a:solidFill>
                  <a:prstClr val="black">
                    <a:lumMod val="75000"/>
                    <a:lumOff val="25000"/>
                  </a:prstClr>
                </a:solidFill>
                <a:ea typeface="Times New Roman"/>
              </a:rPr>
              <a:t> </a:t>
            </a:r>
            <a:r>
              <a:rPr lang="bg-BG" sz="2100" b="1" dirty="0">
                <a:solidFill>
                  <a:prstClr val="black">
                    <a:lumMod val="75000"/>
                    <a:lumOff val="25000"/>
                  </a:prstClr>
                </a:solidFill>
                <a:ea typeface="Times New Roman"/>
              </a:rPr>
              <a:t>Социално предприемачество</a:t>
            </a:r>
            <a:r>
              <a:rPr lang="en-GB" sz="2100" b="1" dirty="0">
                <a:solidFill>
                  <a:prstClr val="black">
                    <a:lumMod val="75000"/>
                    <a:lumOff val="25000"/>
                  </a:prstClr>
                </a:solidFill>
                <a:ea typeface="Times New Roman"/>
              </a:rPr>
              <a:t>: </a:t>
            </a:r>
            <a:r>
              <a:rPr lang="ru-RU" sz="2100" dirty="0">
                <a:solidFill>
                  <a:prstClr val="black">
                    <a:lumMod val="75000"/>
                    <a:lumOff val="25000"/>
                  </a:prstClr>
                </a:solidFill>
                <a:ea typeface="Times New Roman"/>
              </a:rPr>
              <a:t>Социален предприемач е всеки, който е фокусиран върху разработването на решения и/или продукти, от които обществото ще се възползва. Основната цел е да задоволите нуждите, които хората около вас имат, а не да участвате с пазарен дял. Социалното предприемачество може да бъде и нестопанската дейност.</a:t>
            </a:r>
            <a:endParaRPr lang="bg-BG" sz="2100" dirty="0">
              <a:solidFill>
                <a:prstClr val="black">
                  <a:lumMod val="75000"/>
                  <a:lumOff val="25000"/>
                </a:prstClr>
              </a:solidFill>
              <a:latin typeface="Times New Roman"/>
              <a:ea typeface="Times New Roman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1188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>
                <a:solidFill>
                  <a:srgbClr val="4EB3CF">
                    <a:lumMod val="50000"/>
                  </a:srgbClr>
                </a:solidFill>
              </a:rPr>
              <a:t>Практическо упражнение №</a:t>
            </a:r>
            <a:r>
              <a:rPr lang="lt-LT" b="1" dirty="0">
                <a:solidFill>
                  <a:srgbClr val="4EB3CF">
                    <a:lumMod val="50000"/>
                  </a:srgbClr>
                </a:solidFill>
              </a:rPr>
              <a:t>1</a:t>
            </a:r>
            <a:br>
              <a:rPr lang="lt-LT" b="1" dirty="0">
                <a:solidFill>
                  <a:srgbClr val="4EB3CF">
                    <a:lumMod val="50000"/>
                  </a:srgbClr>
                </a:solidFill>
              </a:rPr>
            </a:br>
            <a:r>
              <a:rPr lang="bg-BG" sz="3200" b="1" i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Различни </a:t>
            </a:r>
            <a:r>
              <a:rPr lang="bg-BG" sz="3200" b="1" i="1" dirty="0">
                <a:solidFill>
                  <a:prstClr val="black">
                    <a:lumMod val="75000"/>
                    <a:lumOff val="25000"/>
                  </a:prst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видове предприемачество</a:t>
            </a:r>
            <a:endParaRPr lang="bg-BG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b="1" dirty="0" smtClean="0"/>
              <a:t>Стъпка</a:t>
            </a:r>
            <a:r>
              <a:rPr lang="en-GB" b="1" dirty="0" smtClean="0"/>
              <a:t> </a:t>
            </a:r>
            <a:r>
              <a:rPr lang="en-GB" b="1" dirty="0"/>
              <a:t>1- </a:t>
            </a:r>
            <a:r>
              <a:rPr lang="bg-BG" dirty="0" smtClean="0"/>
              <a:t>Групова работа</a:t>
            </a:r>
            <a:endParaRPr lang="en-GB" dirty="0"/>
          </a:p>
          <a:p>
            <a:r>
              <a:rPr lang="ru-RU" dirty="0"/>
              <a:t>Представете пред групата основното определение за предприемачество и какви са главните му характеристики</a:t>
            </a:r>
            <a:r>
              <a:rPr lang="ru-RU" dirty="0" smtClean="0"/>
              <a:t>? </a:t>
            </a:r>
            <a:r>
              <a:rPr lang="ru-RU" dirty="0"/>
              <a:t>Участниците се разделят в малки групи (3-5 души). Всяка група се насърчава да обсъжда различни видове предприемачество, които хората в нея познават. Участниците могат да използват всеки ресурс, който искат – телефони, интернет и др. След това всички групи сядат заедно и обсъждат своите открития. Всяка група трябва да представи това, което знае по отношение на различните видове предприемачество.</a:t>
            </a:r>
            <a:endParaRPr lang="en-GB" dirty="0"/>
          </a:p>
          <a:p>
            <a:endParaRPr lang="en-GB" dirty="0"/>
          </a:p>
          <a:p>
            <a:r>
              <a:rPr lang="bg-BG" b="1" dirty="0" smtClean="0"/>
              <a:t>Стъпка </a:t>
            </a:r>
            <a:r>
              <a:rPr lang="en-GB" b="1" dirty="0" smtClean="0"/>
              <a:t>2- </a:t>
            </a:r>
            <a:r>
              <a:rPr lang="bg-BG" dirty="0"/>
              <a:t>Групова </a:t>
            </a:r>
            <a:r>
              <a:rPr lang="bg-BG" dirty="0" smtClean="0"/>
              <a:t>работа</a:t>
            </a:r>
          </a:p>
          <a:p>
            <a:r>
              <a:rPr lang="ru-RU" dirty="0"/>
              <a:t>Участниците трябва да намерят най – популярните европейски подходи по отношение на предприемачеството, които са обособили групите. Участниците трябва да обсъдят кой вид са избрали и защо той е най – близък до тях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26899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03F6E1-0F51-4761-A26A-9A43C6889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8861" y="480646"/>
            <a:ext cx="10644553" cy="1665146"/>
          </a:xfrm>
        </p:spPr>
        <p:txBody>
          <a:bodyPr>
            <a:noAutofit/>
          </a:bodyPr>
          <a:lstStyle/>
          <a:p>
            <a:r>
              <a:rPr lang="en-GB" sz="2800" dirty="0"/>
              <a:t/>
            </a:r>
            <a:br>
              <a:rPr lang="en-GB" sz="2800" dirty="0"/>
            </a:br>
            <a:r>
              <a:rPr lang="lt-LT" sz="2800" dirty="0"/>
              <a:t/>
            </a:r>
            <a:br>
              <a:rPr lang="lt-LT" sz="2800" dirty="0"/>
            </a:br>
            <a:r>
              <a:rPr lang="lt-LT" sz="2800" dirty="0"/>
              <a:t/>
            </a:r>
            <a:br>
              <a:rPr lang="lt-LT" sz="2800" dirty="0"/>
            </a:br>
            <a:r>
              <a:rPr lang="bg-BG" sz="4400" b="1" dirty="0">
                <a:solidFill>
                  <a:schemeClr val="accent5">
                    <a:lumMod val="50000"/>
                  </a:schemeClr>
                </a:solidFill>
              </a:rPr>
              <a:t>Практическо упражнение №</a:t>
            </a:r>
            <a:r>
              <a:rPr lang="lt-LT" sz="4400" b="1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lt-LT" sz="44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lt-LT" sz="44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800" b="1" i="1" dirty="0" smtClean="0"/>
              <a:t>Нови </a:t>
            </a:r>
            <a:r>
              <a:rPr lang="ru-RU" sz="2800" b="1" i="1" dirty="0"/>
              <a:t>технологии, които подкрепят предприемаческия процес (SWOT)</a:t>
            </a:r>
            <a:r>
              <a:rPr lang="en-GB" sz="2800" dirty="0"/>
              <a:t/>
            </a:r>
            <a:br>
              <a:rPr lang="en-GB" sz="2800" dirty="0"/>
            </a:br>
            <a:endParaRPr lang="lt-LT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8CD5A7-F663-4174-857D-58DF33DF2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39422" cy="4433768"/>
          </a:xfrm>
        </p:spPr>
        <p:txBody>
          <a:bodyPr>
            <a:normAutofit/>
          </a:bodyPr>
          <a:lstStyle/>
          <a:p>
            <a:r>
              <a:rPr lang="bg-BG" b="1" dirty="0" smtClean="0"/>
              <a:t>Цел</a:t>
            </a:r>
            <a:r>
              <a:rPr lang="en-GB" dirty="0" smtClean="0"/>
              <a:t>: </a:t>
            </a:r>
            <a:r>
              <a:rPr lang="ru-RU" dirty="0"/>
              <a:t>Да се обсъди възможното използване на нови технологии, които подпомагат предприемаческите процеси и позволяват по-  добър старт и конкурентоспособност на пазара на труда (местния и европейския)</a:t>
            </a:r>
            <a:endParaRPr lang="lt-LT" b="1" dirty="0"/>
          </a:p>
          <a:p>
            <a:r>
              <a:rPr lang="bg-BG" b="1" dirty="0" smtClean="0"/>
              <a:t>Описание</a:t>
            </a:r>
            <a:endParaRPr lang="lt-LT" dirty="0"/>
          </a:p>
          <a:p>
            <a:r>
              <a:rPr lang="ru-RU" dirty="0"/>
              <a:t>Това упражнение ще помогне на </a:t>
            </a:r>
            <a:r>
              <a:rPr lang="ru-RU" dirty="0" smtClean="0"/>
              <a:t>обучаемите </a:t>
            </a:r>
            <a:r>
              <a:rPr lang="ru-RU" dirty="0"/>
              <a:t>да определят основните нови технологии, които подпомагат предприемаческите процеси и да посочат </a:t>
            </a:r>
            <a:r>
              <a:rPr lang="ru-RU" dirty="0" smtClean="0"/>
              <a:t>техните слаби </a:t>
            </a:r>
            <a:r>
              <a:rPr lang="ru-RU" dirty="0"/>
              <a:t>и </a:t>
            </a:r>
            <a:r>
              <a:rPr lang="ru-RU" dirty="0" smtClean="0"/>
              <a:t>силни страни.</a:t>
            </a:r>
            <a:endParaRPr lang="lt-LT" dirty="0"/>
          </a:p>
          <a:p>
            <a:r>
              <a:rPr lang="bg-BG" b="1" dirty="0" smtClean="0"/>
              <a:t>Продължителност </a:t>
            </a:r>
            <a:r>
              <a:rPr lang="en-GB" dirty="0" smtClean="0"/>
              <a:t>– </a:t>
            </a:r>
            <a:r>
              <a:rPr lang="en-GB" dirty="0"/>
              <a:t>2 </a:t>
            </a:r>
            <a:r>
              <a:rPr lang="bg-BG" dirty="0" smtClean="0"/>
              <a:t>часа</a:t>
            </a:r>
            <a:endParaRPr lang="lt-LT" dirty="0"/>
          </a:p>
          <a:p>
            <a:r>
              <a:rPr lang="bg-BG" b="1" dirty="0" smtClean="0"/>
              <a:t>Очакван резултат </a:t>
            </a:r>
            <a:r>
              <a:rPr lang="en-GB" dirty="0" smtClean="0"/>
              <a:t>– </a:t>
            </a:r>
            <a:r>
              <a:rPr lang="ru-RU" dirty="0" smtClean="0"/>
              <a:t>Обучаемите </a:t>
            </a:r>
            <a:r>
              <a:rPr lang="ru-RU" dirty="0"/>
              <a:t>ще са способни да определят най – важните нови технологии, които подпомагат предприемачеството като самостоятелна </a:t>
            </a:r>
            <a:r>
              <a:rPr lang="ru-RU" dirty="0" smtClean="0"/>
              <a:t>заетост; Обучаемите </a:t>
            </a:r>
            <a:r>
              <a:rPr lang="ru-RU" dirty="0"/>
              <a:t>ще са способни да определят силните и слабите страни на предприемачеството като самостоятелна заетост.</a:t>
            </a:r>
          </a:p>
          <a:p>
            <a:endParaRPr lang="lt-LT" dirty="0"/>
          </a:p>
          <a:p>
            <a:pPr fontAlgn="base">
              <a:lnSpc>
                <a:spcPct val="115000"/>
              </a:lnSpc>
              <a:spcAft>
                <a:spcPts val="50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4972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03F6E1-0F51-4761-A26A-9A43C6889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308" y="286603"/>
            <a:ext cx="10937629" cy="1859189"/>
          </a:xfrm>
        </p:spPr>
        <p:txBody>
          <a:bodyPr>
            <a:noAutofit/>
          </a:bodyPr>
          <a:lstStyle/>
          <a:p>
            <a:r>
              <a:rPr lang="en-GB" sz="3200" dirty="0"/>
              <a:t/>
            </a:r>
            <a:br>
              <a:rPr lang="en-GB" sz="3200" dirty="0"/>
            </a:br>
            <a:r>
              <a:rPr lang="lt-LT" sz="3200" dirty="0"/>
              <a:t/>
            </a:r>
            <a:br>
              <a:rPr lang="lt-LT" sz="3200" dirty="0"/>
            </a:br>
            <a:r>
              <a:rPr lang="lt-LT" sz="3200" dirty="0"/>
              <a:t/>
            </a:r>
            <a:br>
              <a:rPr lang="lt-LT" sz="3200" dirty="0"/>
            </a:br>
            <a:r>
              <a:rPr lang="bg-BG" sz="4400" b="1" dirty="0">
                <a:solidFill>
                  <a:srgbClr val="4EB3CF">
                    <a:lumMod val="50000"/>
                  </a:srgbClr>
                </a:solidFill>
              </a:rPr>
              <a:t>Практическо упражнение №</a:t>
            </a:r>
            <a:r>
              <a:rPr lang="lt-LT" sz="4400" b="1" dirty="0">
                <a:solidFill>
                  <a:srgbClr val="4EB3CF">
                    <a:lumMod val="50000"/>
                  </a:srgbClr>
                </a:solidFill>
              </a:rPr>
              <a:t>2</a:t>
            </a:r>
            <a:br>
              <a:rPr lang="lt-LT" sz="4400" b="1" dirty="0">
                <a:solidFill>
                  <a:srgbClr val="4EB3CF">
                    <a:lumMod val="50000"/>
                  </a:srgbClr>
                </a:solidFill>
              </a:rPr>
            </a:br>
            <a:r>
              <a:rPr lang="ru-RU" sz="28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Нови технологии, които подкрепят предприемаческия процес (SWOT)</a:t>
            </a:r>
            <a:r>
              <a:rPr lang="en-GB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en-GB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endParaRPr lang="lt-LT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8CD5A7-F663-4174-857D-58DF33DF2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986" y="1845734"/>
            <a:ext cx="10810004" cy="4433768"/>
          </a:xfrm>
        </p:spPr>
        <p:txBody>
          <a:bodyPr>
            <a:normAutofit/>
          </a:bodyPr>
          <a:lstStyle/>
          <a:p>
            <a:pPr fontAlgn="base"/>
            <a:r>
              <a:rPr lang="bg-BG" b="1" dirty="0" smtClean="0"/>
              <a:t>Стъпка </a:t>
            </a:r>
            <a:r>
              <a:rPr lang="en-GB" b="1" dirty="0" smtClean="0"/>
              <a:t>1</a:t>
            </a:r>
            <a:r>
              <a:rPr lang="en-US" b="1" dirty="0"/>
              <a:t>-  </a:t>
            </a:r>
            <a:r>
              <a:rPr lang="bg-BG" dirty="0" smtClean="0"/>
              <a:t>Групова работа</a:t>
            </a:r>
            <a:endParaRPr lang="lt-LT" dirty="0"/>
          </a:p>
          <a:p>
            <a:r>
              <a:rPr lang="ru-RU" dirty="0"/>
              <a:t>Участниците се разделят в малки групи (3-5 души). Всяка група се насърчава да обсъжда различни технологии, които познава. Участниците могат да използват всеки ресурс, който искат – телефони, интернет и др. Очаква се участниците да обсъдят следните аспекти на употребата на технологии – силни страни, слаби страни, възможности и заплахи. Групите трябва да изяснят силните и слабите страни на новите технологии в контекста на предприемачеството като самостоятелна заетост.</a:t>
            </a:r>
            <a:r>
              <a:rPr lang="en-GB" dirty="0" smtClean="0"/>
              <a:t> </a:t>
            </a:r>
            <a:endParaRPr lang="en-GB" dirty="0"/>
          </a:p>
          <a:p>
            <a:r>
              <a:rPr lang="bg-BG" b="1" dirty="0" smtClean="0"/>
              <a:t>Стъпка </a:t>
            </a:r>
            <a:r>
              <a:rPr lang="en-GB" b="1" dirty="0" smtClean="0"/>
              <a:t>2- </a:t>
            </a:r>
            <a:r>
              <a:rPr lang="bg-BG" dirty="0"/>
              <a:t>Групова работа</a:t>
            </a:r>
            <a:endParaRPr lang="en-GB" dirty="0"/>
          </a:p>
          <a:p>
            <a:r>
              <a:rPr lang="ru-RU" dirty="0"/>
              <a:t>Цялата група се насърчава да седне заедно и да обсъди заключенията, направени в малките групи. Всяка от тях трябва да презентира това, което знае по темата с новите технологии, които са свързани с предприемаческите процеси. След това участниците трябва да обособят най – често срещаните нови технологии. Трябва да се обсъдят слабите и силните страни на новите технологии и как могат да бъдат приложени в сферата на предприемачеството като самостоятелна </a:t>
            </a:r>
            <a:r>
              <a:rPr lang="ru-RU" dirty="0" smtClean="0"/>
              <a:t>заетост</a:t>
            </a:r>
            <a:r>
              <a:rPr lang="en-GB" dirty="0" smtClean="0"/>
              <a:t>. </a:t>
            </a:r>
            <a:endParaRPr lang="bg-BG" dirty="0"/>
          </a:p>
          <a:p>
            <a:endParaRPr lang="bg-BG" dirty="0"/>
          </a:p>
          <a:p>
            <a:pPr fontAlgn="base">
              <a:lnSpc>
                <a:spcPct val="115000"/>
              </a:lnSpc>
              <a:spcAft>
                <a:spcPts val="50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7267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418984" cy="1450757"/>
          </a:xfrm>
        </p:spPr>
        <p:txBody>
          <a:bodyPr>
            <a:normAutofit/>
          </a:bodyPr>
          <a:lstStyle/>
          <a:p>
            <a:r>
              <a:rPr lang="bg-BG" sz="4400" b="1" dirty="0">
                <a:solidFill>
                  <a:srgbClr val="4EB3CF">
                    <a:lumMod val="50000"/>
                  </a:srgbClr>
                </a:solidFill>
              </a:rPr>
              <a:t>Практическо упражнение №</a:t>
            </a:r>
            <a:r>
              <a:rPr lang="lt-LT" sz="4400" b="1" dirty="0">
                <a:solidFill>
                  <a:srgbClr val="4EB3CF">
                    <a:lumMod val="50000"/>
                  </a:srgbClr>
                </a:solidFill>
              </a:rPr>
              <a:t>2</a:t>
            </a:r>
            <a:br>
              <a:rPr lang="lt-LT" sz="4400" b="1" dirty="0">
                <a:solidFill>
                  <a:srgbClr val="4EB3CF">
                    <a:lumMod val="50000"/>
                  </a:srgbClr>
                </a:solidFill>
              </a:rPr>
            </a:br>
            <a:r>
              <a:rPr lang="ru-RU" sz="28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Нови технологии, които подкрепят предприемаческия процес (SWOT</a:t>
            </a:r>
            <a:r>
              <a:rPr lang="ru-RU" sz="2800" b="1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077" y="1845733"/>
            <a:ext cx="11699631" cy="42854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/>
              <a:t>Как технологиите влияят на </a:t>
            </a:r>
            <a:r>
              <a:rPr lang="ru-RU" b="1" dirty="0" smtClean="0"/>
              <a:t>предприемачеството</a:t>
            </a:r>
          </a:p>
          <a:p>
            <a:pPr marL="0" indent="0">
              <a:buNone/>
            </a:pPr>
            <a:r>
              <a:rPr lang="ru-RU" dirty="0"/>
              <a:t>Предприемачеството, както и други теми, се възползва от предимствата на технологиите. Интернет е едно от най – важните средства за предприемачите в развитите страни и те увеличават възможностите си чрез тази мрежа, използвайки плюсовете й. Интернет е виртуална мрежа, която е независима от местоположението </a:t>
            </a:r>
            <a:r>
              <a:rPr lang="ru-RU" dirty="0" smtClean="0"/>
              <a:t>си</a:t>
            </a:r>
            <a:r>
              <a:rPr lang="en-GB" dirty="0" smtClean="0"/>
              <a:t>. </a:t>
            </a:r>
            <a:endParaRPr lang="bg-BG" dirty="0"/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r>
              <a:rPr lang="ru-RU" dirty="0"/>
              <a:t>Напредъкът в технологиите оказва влияние върху развитието на предприемачеството, като променя обучителните пространства. Добрите познания в областта на информационните и комуникационните технологии (ИКТ) определят участието в предприемаческите дейности. С наличието на новите възможности и инструменти е по – лесно да превърнете хоби в професия, при условие, че притежавате определени умения. Това означава, че трябва да разберете и да знаете как да изберете инструментите, от които ще се възползвате.</a:t>
            </a:r>
            <a:r>
              <a:rPr lang="en-GB" dirty="0" smtClean="0"/>
              <a:t> </a:t>
            </a:r>
            <a:r>
              <a:rPr lang="en-GB" dirty="0"/>
              <a:t> </a:t>
            </a:r>
            <a:endParaRPr lang="bg-BG" dirty="0"/>
          </a:p>
        </p:txBody>
      </p:sp>
      <p:pic>
        <p:nvPicPr>
          <p:cNvPr id="6" name="Picture 3" descr="apple-1868496_6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204" y="3178665"/>
            <a:ext cx="2294060" cy="1527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81305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959</TotalTime>
  <Words>1421</Words>
  <Application>Microsoft Office PowerPoint</Application>
  <PresentationFormat>Widescreen</PresentationFormat>
  <Paragraphs>155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Calibri Light</vt:lpstr>
      <vt:lpstr>Times New Roman</vt:lpstr>
      <vt:lpstr>Wingdings</vt:lpstr>
      <vt:lpstr>Retrospect</vt:lpstr>
      <vt:lpstr>   SELF-E Иновативно обучение за самостоятелна заетост за млади хора, основано на социално менторство </vt:lpstr>
      <vt:lpstr>Цели на сесията</vt:lpstr>
      <vt:lpstr>Предприемачество</vt:lpstr>
      <vt:lpstr> Практическо упражнение №1 Различни видове предприемачество</vt:lpstr>
      <vt:lpstr> Практическо упражнение №1 Различни видове предприемачество</vt:lpstr>
      <vt:lpstr>Практическо упражнение №1 Различни видове предприемачество</vt:lpstr>
      <vt:lpstr>   Практическо упражнение №2 Нови технологии, които подкрепят предприемаческия процес (SWOT) </vt:lpstr>
      <vt:lpstr>   Практическо упражнение №2 Нови технологии, които подкрепят предприемаческия процес (SWOT) </vt:lpstr>
      <vt:lpstr>Практическо упражнение №2 Нови технологии, които подкрепят предприемаческия процес (SWOT)</vt:lpstr>
      <vt:lpstr>Практическо упражнение №2 Нови технологии, които подкрепят предприемаческия процес (SWOT)</vt:lpstr>
      <vt:lpstr>Практическо упражнение №2 Нови технологии, които подкрепят предприемаческия процес (SWOT)</vt:lpstr>
      <vt:lpstr>   Практическо упражнение №3 Създаване на вашата мисия като човек на самостоятелна заетост </vt:lpstr>
      <vt:lpstr>   Практическо упражнение №3 Създаване на вашата мисия като човек на самостоятелна заетост </vt:lpstr>
      <vt:lpstr>Практическо упражнение №4 Предизвикателства и напредък в развитието на предприемачеството</vt:lpstr>
      <vt:lpstr>Практическо упражнение №4 Предизвикателства и напредък в развитието на предприемачеството</vt:lpstr>
      <vt:lpstr>Практическо упражнение №4 Предизвикателства и напредък в развитието на предприемачеството</vt:lpstr>
      <vt:lpstr>Домашна работа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Audronė Kisielienė</dc:creator>
  <cp:lastModifiedBy>Natalia</cp:lastModifiedBy>
  <cp:revision>80</cp:revision>
  <cp:lastPrinted>2018-09-30T16:00:54Z</cp:lastPrinted>
  <dcterms:created xsi:type="dcterms:W3CDTF">2018-09-30T14:04:41Z</dcterms:created>
  <dcterms:modified xsi:type="dcterms:W3CDTF">2020-01-21T14:20:20Z</dcterms:modified>
</cp:coreProperties>
</file>