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1"/>
  </p:sldMasterIdLst>
  <p:sldIdLst>
    <p:sldId id="256" r:id="rId2"/>
    <p:sldId id="271" r:id="rId3"/>
    <p:sldId id="257" r:id="rId4"/>
    <p:sldId id="277" r:id="rId5"/>
    <p:sldId id="279" r:id="rId6"/>
    <p:sldId id="276" r:id="rId7"/>
    <p:sldId id="275" r:id="rId8"/>
    <p:sldId id="278" r:id="rId9"/>
    <p:sldId id="280" r:id="rId10"/>
    <p:sldId id="274" r:id="rId11"/>
    <p:sldId id="281" r:id="rId12"/>
    <p:sldId id="282" r:id="rId13"/>
    <p:sldId id="284" r:id="rId14"/>
    <p:sldId id="283" r:id="rId15"/>
    <p:sldId id="285" r:id="rId16"/>
    <p:sldId id="286" r:id="rId17"/>
    <p:sldId id="267" r:id="rId18"/>
    <p:sldId id="272" r:id="rId19"/>
    <p:sldId id="262" r:id="rId2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111" d="100"/>
          <a:sy n="111" d="100"/>
        </p:scale>
        <p:origin x="39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085B88-94BB-4C5B-B8FC-CC04DD6709AC}" type="datetimeFigureOut">
              <a:rPr lang="en-GB" smtClean="0"/>
              <a:t>12/09/2019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DF475AF-E845-4BB6-98B8-57E151752197}" type="slidenum">
              <a:rPr lang="en-GB" smtClean="0"/>
              <a:t>‹#›</a:t>
            </a:fld>
            <a:endParaRPr lang="en-GB"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18">
            <a:extLst>
              <a:ext uri="{FF2B5EF4-FFF2-40B4-BE49-F238E27FC236}">
                <a16:creationId xmlns:a16="http://schemas.microsoft.com/office/drawing/2014/main" id="{A137B0BB-D407-41B2-83BC-03BFB54F7146}"/>
              </a:ext>
            </a:extLst>
          </p:cNvPr>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20255" y="239490"/>
            <a:ext cx="1133438" cy="724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 descr="Description: \\ICSERVER\inova\inova\EMPOWER\Dissemination\Logos\Erasmus+ logo.jpg">
            <a:extLst>
              <a:ext uri="{FF2B5EF4-FFF2-40B4-BE49-F238E27FC236}">
                <a16:creationId xmlns:a16="http://schemas.microsoft.com/office/drawing/2014/main" id="{3291F03B-4F2D-4967-92B7-D01CC6D50553}"/>
              </a:ext>
            </a:extLst>
          </p:cNvPr>
          <p:cNvPicPr>
            <a:picLocks noChangeAspect="1" noChangeArrowheads="1"/>
          </p:cNvPicPr>
          <p:nvPr userDrawn="1"/>
        </p:nvPicPr>
        <p:blipFill>
          <a:blip r:embed="rId3"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337997" y="133084"/>
            <a:ext cx="2889303" cy="630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E979C054-0AAD-4BE5-A32F-F9EA4F94452B}"/>
              </a:ext>
            </a:extLst>
          </p:cNvPr>
          <p:cNvSpPr/>
          <p:nvPr userDrawn="1"/>
        </p:nvSpPr>
        <p:spPr>
          <a:xfrm>
            <a:off x="7553499" y="133084"/>
            <a:ext cx="4391890" cy="830997"/>
          </a:xfrm>
          <a:prstGeom prst="rect">
            <a:avLst/>
          </a:prstGeom>
        </p:spPr>
        <p:txBody>
          <a:bodyPr wrap="square">
            <a:spAutoFit/>
          </a:bodyPr>
          <a:lstStyle/>
          <a:p>
            <a:pPr marR="205740">
              <a:spcAft>
                <a:spcPts val="0"/>
              </a:spcAft>
            </a:pPr>
            <a:r>
              <a:rPr lang="en-GB" sz="1800" i="1" dirty="0">
                <a:effectLst/>
                <a:latin typeface="Calibri" panose="020F0502020204030204" pitchFamily="34" charset="0"/>
                <a:ea typeface="Times New Roman" panose="02020603050405020304" pitchFamily="18" charset="0"/>
              </a:rPr>
              <a:t>New pathways of youth to labour market through lifestyle self – employment </a:t>
            </a:r>
            <a:endParaRPr lang="en-GB" sz="1800" dirty="0">
              <a:effectLst/>
              <a:latin typeface="Times New Roman" panose="02020603050405020304" pitchFamily="18" charset="0"/>
              <a:ea typeface="Times New Roman" panose="02020603050405020304" pitchFamily="18" charset="0"/>
            </a:endParaRPr>
          </a:p>
          <a:p>
            <a:pPr>
              <a:spcAft>
                <a:spcPts val="0"/>
              </a:spcAft>
            </a:pPr>
            <a:r>
              <a:rPr lang="en-GB" sz="1200" dirty="0">
                <a:effectLst/>
                <a:latin typeface="Calibri" panose="020F0502020204030204" pitchFamily="34" charset="0"/>
                <a:ea typeface="Times New Roman" panose="02020603050405020304" pitchFamily="18" charset="0"/>
              </a:rPr>
              <a:t>Project No. 2017-3-LT02-KA205-005536</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55958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085B88-94BB-4C5B-B8FC-CC04DD6709AC}" type="datetimeFigureOut">
              <a:rPr lang="en-GB" smtClean="0"/>
              <a:t>12/09/2019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DF475AF-E845-4BB6-98B8-57E151752197}" type="slidenum">
              <a:rPr lang="en-GB" smtClean="0"/>
              <a:t>‹#›</a:t>
            </a:fld>
            <a:endParaRPr lang="en-GB" dirty="0"/>
          </a:p>
        </p:txBody>
      </p:sp>
    </p:spTree>
    <p:extLst>
      <p:ext uri="{BB962C8B-B14F-4D97-AF65-F5344CB8AC3E}">
        <p14:creationId xmlns:p14="http://schemas.microsoft.com/office/powerpoint/2010/main" val="3403366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085B88-94BB-4C5B-B8FC-CC04DD6709AC}" type="datetimeFigureOut">
              <a:rPr lang="en-GB" smtClean="0"/>
              <a:t>12/09/2019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DF475AF-E845-4BB6-98B8-57E151752197}" type="slidenum">
              <a:rPr lang="en-GB" smtClean="0"/>
              <a:t>‹#›</a:t>
            </a:fld>
            <a:endParaRPr lang="en-GB" dirty="0"/>
          </a:p>
        </p:txBody>
      </p:sp>
    </p:spTree>
    <p:extLst>
      <p:ext uri="{BB962C8B-B14F-4D97-AF65-F5344CB8AC3E}">
        <p14:creationId xmlns:p14="http://schemas.microsoft.com/office/powerpoint/2010/main" val="2680486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smtClean="0"/>
              <a:t>2019-09-12</a:t>
            </a:fld>
            <a:endParaRPr lang="en-US" dirty="0"/>
          </a:p>
        </p:txBody>
      </p:sp>
      <p:sp>
        <p:nvSpPr>
          <p:cNvPr id="5" name="Footer Placeholder 4"/>
          <p:cNvSpPr>
            <a:spLocks noGrp="1"/>
          </p:cNvSpPr>
          <p:nvPr>
            <p:ph type="ftr" sz="quarter" idx="11"/>
          </p:nvPr>
        </p:nvSpPr>
        <p:spPr/>
        <p:txBody>
          <a:bodyPr/>
          <a:lstStyle/>
          <a:p>
            <a:pPr>
              <a:spcBef>
                <a:spcPct val="20000"/>
              </a:spcBef>
            </a:pPr>
            <a:r>
              <a:rPr lang="lt-LT">
                <a:solidFill>
                  <a:srgbClr val="006600"/>
                </a:solidFill>
              </a:rPr>
              <a:t>This </a:t>
            </a:r>
            <a:r>
              <a:rPr lang="en-US">
                <a:solidFill>
                  <a:srgbClr val="006600"/>
                </a:solidFill>
              </a:rPr>
              <a:t>project has been funded with support the European Commission. This publication reflects the views only of the author, </a:t>
            </a:r>
            <a:endParaRPr lang="lt-LT">
              <a:solidFill>
                <a:srgbClr val="006600"/>
              </a:solidFill>
            </a:endParaRPr>
          </a:p>
          <a:p>
            <a:pPr>
              <a:spcBef>
                <a:spcPct val="20000"/>
              </a:spcBef>
            </a:pPr>
            <a:r>
              <a:rPr lang="en-US">
                <a:solidFill>
                  <a:srgbClr val="006600"/>
                </a:solidFill>
              </a:rPr>
              <a:t>and the Commission cannot be held for any use which may be made of the information contained therein</a:t>
            </a:r>
            <a:endParaRPr lang="en-GB" dirty="0"/>
          </a:p>
        </p:txBody>
      </p:sp>
      <p:sp>
        <p:nvSpPr>
          <p:cNvPr id="6" name="Slide Number Placeholder 5"/>
          <p:cNvSpPr>
            <a:spLocks noGrp="1"/>
          </p:cNvSpPr>
          <p:nvPr>
            <p:ph type="sldNum" sz="quarter" idx="12"/>
          </p:nvPr>
        </p:nvSpPr>
        <p:spPr/>
        <p:txBody>
          <a:bodyPr/>
          <a:lstStyle/>
          <a:p>
            <a:fld id="{ADF475AF-E845-4BB6-98B8-57E151752197}" type="slidenum">
              <a:rPr lang="en-GB" smtClean="0"/>
              <a:t>‹#›</a:t>
            </a:fld>
            <a:endParaRPr lang="en-GB" dirty="0"/>
          </a:p>
        </p:txBody>
      </p:sp>
      <p:pic>
        <p:nvPicPr>
          <p:cNvPr id="7" name="Picture 1" descr="Description: \\ICSERVER\inova\inova\EMPOWER\Dissemination\Logos\Erasmus+ logo.jpg">
            <a:extLst>
              <a:ext uri="{FF2B5EF4-FFF2-40B4-BE49-F238E27FC236}">
                <a16:creationId xmlns:a16="http://schemas.microsoft.com/office/drawing/2014/main" id="{049BC0C1-6D53-41AD-879D-F68C6E866D23}"/>
              </a:ext>
            </a:extLst>
          </p:cNvPr>
          <p:cNvPicPr>
            <a:picLocks noChangeAspect="1" noChangeArrowheads="1"/>
          </p:cNvPicPr>
          <p:nvPr userDrawn="1"/>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9847234" y="138576"/>
            <a:ext cx="2204835" cy="481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8">
            <a:extLst>
              <a:ext uri="{FF2B5EF4-FFF2-40B4-BE49-F238E27FC236}">
                <a16:creationId xmlns:a16="http://schemas.microsoft.com/office/drawing/2014/main" id="{2189E863-0B27-40BB-B8A7-3F5B8FA95E4E}"/>
              </a:ext>
            </a:extLst>
          </p:cNvPr>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522" y="0"/>
            <a:ext cx="1376176" cy="87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4781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085B88-94BB-4C5B-B8FC-CC04DD6709AC}" type="datetimeFigureOut">
              <a:rPr lang="en-GB" smtClean="0"/>
              <a:t>12/09/2019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DF475AF-E845-4BB6-98B8-57E151752197}" type="slidenum">
              <a:rPr lang="en-GB" smtClean="0"/>
              <a:t>‹#›</a:t>
            </a:fld>
            <a:endParaRPr lang="en-GB"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017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085B88-94BB-4C5B-B8FC-CC04DD6709AC}" type="datetimeFigureOut">
              <a:rPr lang="en-GB" smtClean="0"/>
              <a:t>12/09/2019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DF475AF-E845-4BB6-98B8-57E151752197}" type="slidenum">
              <a:rPr lang="en-GB" smtClean="0"/>
              <a:t>‹#›</a:t>
            </a:fld>
            <a:endParaRPr lang="en-GB" dirty="0"/>
          </a:p>
        </p:txBody>
      </p:sp>
    </p:spTree>
    <p:extLst>
      <p:ext uri="{BB962C8B-B14F-4D97-AF65-F5344CB8AC3E}">
        <p14:creationId xmlns:p14="http://schemas.microsoft.com/office/powerpoint/2010/main" val="321397665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085B88-94BB-4C5B-B8FC-CC04DD6709AC}" type="datetimeFigureOut">
              <a:rPr lang="en-GB" smtClean="0"/>
              <a:t>12/09/2019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DF475AF-E845-4BB6-98B8-57E151752197}" type="slidenum">
              <a:rPr lang="en-GB" smtClean="0"/>
              <a:t>‹#›</a:t>
            </a:fld>
            <a:endParaRPr lang="en-GB" dirty="0"/>
          </a:p>
        </p:txBody>
      </p:sp>
    </p:spTree>
    <p:extLst>
      <p:ext uri="{BB962C8B-B14F-4D97-AF65-F5344CB8AC3E}">
        <p14:creationId xmlns:p14="http://schemas.microsoft.com/office/powerpoint/2010/main" val="14874970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085B88-94BB-4C5B-B8FC-CC04DD6709AC}" type="datetimeFigureOut">
              <a:rPr lang="en-GB" smtClean="0"/>
              <a:t>12/09/2019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DF475AF-E845-4BB6-98B8-57E151752197}" type="slidenum">
              <a:rPr lang="en-GB" smtClean="0"/>
              <a:t>‹#›</a:t>
            </a:fld>
            <a:endParaRPr lang="en-GB" dirty="0"/>
          </a:p>
        </p:txBody>
      </p:sp>
    </p:spTree>
    <p:extLst>
      <p:ext uri="{BB962C8B-B14F-4D97-AF65-F5344CB8AC3E}">
        <p14:creationId xmlns:p14="http://schemas.microsoft.com/office/powerpoint/2010/main" val="1772979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2085B88-94BB-4C5B-B8FC-CC04DD6709AC}" type="datetimeFigureOut">
              <a:rPr lang="en-GB" smtClean="0"/>
              <a:t>12/09/2019</a:t>
            </a:fld>
            <a:endParaRPr lang="en-GB"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dirty="0"/>
          </a:p>
        </p:txBody>
      </p:sp>
      <p:sp>
        <p:nvSpPr>
          <p:cNvPr id="9" name="Slide Number Placeholder 8"/>
          <p:cNvSpPr>
            <a:spLocks noGrp="1"/>
          </p:cNvSpPr>
          <p:nvPr>
            <p:ph type="sldNum" sz="quarter" idx="12"/>
          </p:nvPr>
        </p:nvSpPr>
        <p:spPr/>
        <p:txBody>
          <a:bodyPr/>
          <a:lstStyle/>
          <a:p>
            <a:fld id="{ADF475AF-E845-4BB6-98B8-57E151752197}" type="slidenum">
              <a:rPr lang="en-GB" smtClean="0"/>
              <a:t>‹#›</a:t>
            </a:fld>
            <a:endParaRPr lang="en-GB" dirty="0"/>
          </a:p>
        </p:txBody>
      </p:sp>
    </p:spTree>
    <p:extLst>
      <p:ext uri="{BB962C8B-B14F-4D97-AF65-F5344CB8AC3E}">
        <p14:creationId xmlns:p14="http://schemas.microsoft.com/office/powerpoint/2010/main" val="3691776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2085B88-94BB-4C5B-B8FC-CC04DD6709AC}" type="datetimeFigureOut">
              <a:rPr lang="en-GB" smtClean="0"/>
              <a:t>12/09/2019</a:t>
            </a:fld>
            <a:endParaRPr lang="en-GB"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DF475AF-E845-4BB6-98B8-57E151752197}" type="slidenum">
              <a:rPr lang="en-GB" smtClean="0"/>
              <a:t>‹#›</a:t>
            </a:fld>
            <a:endParaRPr lang="en-GB" dirty="0"/>
          </a:p>
        </p:txBody>
      </p:sp>
    </p:spTree>
    <p:extLst>
      <p:ext uri="{BB962C8B-B14F-4D97-AF65-F5344CB8AC3E}">
        <p14:creationId xmlns:p14="http://schemas.microsoft.com/office/powerpoint/2010/main" val="367208410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085B88-94BB-4C5B-B8FC-CC04DD6709AC}" type="datetimeFigureOut">
              <a:rPr lang="en-GB" smtClean="0"/>
              <a:t>12/09/2019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DF475AF-E845-4BB6-98B8-57E151752197}" type="slidenum">
              <a:rPr lang="en-GB" smtClean="0"/>
              <a:t>‹#›</a:t>
            </a:fld>
            <a:endParaRPr lang="en-GB" dirty="0"/>
          </a:p>
        </p:txBody>
      </p:sp>
    </p:spTree>
    <p:extLst>
      <p:ext uri="{BB962C8B-B14F-4D97-AF65-F5344CB8AC3E}">
        <p14:creationId xmlns:p14="http://schemas.microsoft.com/office/powerpoint/2010/main" val="2550189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2085B88-94BB-4C5B-B8FC-CC04DD6709AC}" type="datetimeFigureOut">
              <a:rPr lang="en-GB" smtClean="0"/>
              <a:t>12/09/2019</a:t>
            </a:fld>
            <a:endParaRPr lang="en-GB"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DF475AF-E845-4BB6-98B8-57E151752197}" type="slidenum">
              <a:rPr lang="en-GB" smtClean="0"/>
              <a:t>‹#›</a:t>
            </a:fld>
            <a:endParaRPr lang="en-GB"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6843519"/>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D3C55-FF2A-4E06-9F46-6BBE65039ACA}"/>
              </a:ext>
            </a:extLst>
          </p:cNvPr>
          <p:cNvSpPr>
            <a:spLocks noGrp="1"/>
          </p:cNvSpPr>
          <p:nvPr>
            <p:ph type="ctrTitle"/>
          </p:nvPr>
        </p:nvSpPr>
        <p:spPr>
          <a:xfrm>
            <a:off x="1123950" y="2010164"/>
            <a:ext cx="10058400" cy="1350504"/>
          </a:xfrm>
        </p:spPr>
        <p:txBody>
          <a:bodyPr>
            <a:noAutofit/>
          </a:bodyPr>
          <a:lstStyle/>
          <a:p>
            <a:br>
              <a:rPr lang="en-GB" dirty="0"/>
            </a:br>
            <a:br>
              <a:rPr lang="en-GB" dirty="0"/>
            </a:br>
            <a:br>
              <a:rPr lang="en-GB" dirty="0"/>
            </a:br>
            <a:r>
              <a:rPr lang="en-GB" sz="4400" b="1" dirty="0">
                <a:solidFill>
                  <a:schemeClr val="accent1">
                    <a:lumMod val="75000"/>
                  </a:schemeClr>
                </a:solidFill>
              </a:rPr>
              <a:t>SELF-E training course for disadvantaged learners based on social mentoring </a:t>
            </a:r>
            <a:br>
              <a:rPr lang="en-GB" sz="8800" dirty="0">
                <a:solidFill>
                  <a:schemeClr val="accent1">
                    <a:lumMod val="75000"/>
                  </a:schemeClr>
                </a:solidFill>
              </a:rPr>
            </a:br>
            <a:endParaRPr lang="en-GB" sz="3200" dirty="0">
              <a:solidFill>
                <a:schemeClr val="accent1">
                  <a:lumMod val="75000"/>
                </a:schemeClr>
              </a:solidFill>
            </a:endParaRPr>
          </a:p>
        </p:txBody>
      </p:sp>
      <p:sp>
        <p:nvSpPr>
          <p:cNvPr id="3" name="Subtitle 2">
            <a:extLst>
              <a:ext uri="{FF2B5EF4-FFF2-40B4-BE49-F238E27FC236}">
                <a16:creationId xmlns:a16="http://schemas.microsoft.com/office/drawing/2014/main" id="{318E3674-A76F-4F0C-80A4-AE9B48D9508A}"/>
              </a:ext>
            </a:extLst>
          </p:cNvPr>
          <p:cNvSpPr>
            <a:spLocks noGrp="1"/>
          </p:cNvSpPr>
          <p:nvPr>
            <p:ph type="subTitle" idx="1"/>
          </p:nvPr>
        </p:nvSpPr>
        <p:spPr>
          <a:xfrm>
            <a:off x="172399" y="5505061"/>
            <a:ext cx="10058400" cy="713521"/>
          </a:xfrm>
        </p:spPr>
        <p:txBody>
          <a:bodyPr>
            <a:normAutofit lnSpcReduction="10000"/>
          </a:bodyPr>
          <a:lstStyle/>
          <a:p>
            <a:pPr>
              <a:spcBef>
                <a:spcPct val="20000"/>
              </a:spcBef>
            </a:pPr>
            <a:r>
              <a:rPr lang="lt-LT" sz="1600" b="1" i="1" cap="none" dirty="0">
                <a:latin typeface="+mn-lt"/>
              </a:rPr>
              <a:t>This </a:t>
            </a:r>
            <a:r>
              <a:rPr lang="en-US" sz="1600" b="1" i="1" cap="none" dirty="0">
                <a:latin typeface="+mn-lt"/>
              </a:rPr>
              <a:t>project has been funded with support the European Commission. This publication reflects the views only of the author, and the commission cannot be held for any use which may be made of the information contained therein</a:t>
            </a:r>
            <a:r>
              <a:rPr lang="en-US" sz="1600" b="1" i="1" dirty="0">
                <a:solidFill>
                  <a:srgbClr val="006600"/>
                </a:solidFill>
                <a:latin typeface="+mn-lt"/>
              </a:rPr>
              <a:t>.</a:t>
            </a:r>
          </a:p>
        </p:txBody>
      </p:sp>
      <p:sp>
        <p:nvSpPr>
          <p:cNvPr id="4" name="TextBox 3">
            <a:extLst>
              <a:ext uri="{FF2B5EF4-FFF2-40B4-BE49-F238E27FC236}">
                <a16:creationId xmlns:a16="http://schemas.microsoft.com/office/drawing/2014/main" id="{83AF41A1-700F-4F9C-85EE-35843A8A9DF4}"/>
              </a:ext>
            </a:extLst>
          </p:cNvPr>
          <p:cNvSpPr txBox="1"/>
          <p:nvPr/>
        </p:nvSpPr>
        <p:spPr>
          <a:xfrm>
            <a:off x="901268" y="3642586"/>
            <a:ext cx="8600661" cy="461665"/>
          </a:xfrm>
          <a:prstGeom prst="rect">
            <a:avLst/>
          </a:prstGeom>
          <a:noFill/>
        </p:spPr>
        <p:txBody>
          <a:bodyPr wrap="square" rtlCol="0">
            <a:spAutoFit/>
          </a:bodyPr>
          <a:lstStyle/>
          <a:p>
            <a:r>
              <a:rPr lang="en-GB" sz="2400" b="1" dirty="0">
                <a:solidFill>
                  <a:schemeClr val="accent5">
                    <a:lumMod val="50000"/>
                  </a:schemeClr>
                </a:solidFill>
              </a:rPr>
              <a:t>5</a:t>
            </a:r>
            <a:r>
              <a:rPr lang="en-GB" sz="2400" b="1" baseline="30000" dirty="0">
                <a:solidFill>
                  <a:schemeClr val="accent5">
                    <a:lumMod val="50000"/>
                  </a:schemeClr>
                </a:solidFill>
              </a:rPr>
              <a:t>th</a:t>
            </a:r>
            <a:r>
              <a:rPr lang="en-GB" sz="2400" b="1" dirty="0">
                <a:solidFill>
                  <a:schemeClr val="accent5">
                    <a:lumMod val="50000"/>
                  </a:schemeClr>
                </a:solidFill>
              </a:rPr>
              <a:t>  session: Life-Style Entrepreneurship</a:t>
            </a:r>
            <a:endParaRPr lang="lt-LT" sz="2400" b="1" dirty="0">
              <a:solidFill>
                <a:schemeClr val="accent5">
                  <a:lumMod val="50000"/>
                </a:schemeClr>
              </a:solidFill>
            </a:endParaRPr>
          </a:p>
        </p:txBody>
      </p:sp>
    </p:spTree>
    <p:extLst>
      <p:ext uri="{BB962C8B-B14F-4D97-AF65-F5344CB8AC3E}">
        <p14:creationId xmlns:p14="http://schemas.microsoft.com/office/powerpoint/2010/main" val="1838452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F6E1-0F51-4761-A26A-9A43C6889C16}"/>
              </a:ext>
            </a:extLst>
          </p:cNvPr>
          <p:cNvSpPr>
            <a:spLocks noGrp="1"/>
          </p:cNvSpPr>
          <p:nvPr>
            <p:ph type="title"/>
          </p:nvPr>
        </p:nvSpPr>
        <p:spPr>
          <a:xfrm>
            <a:off x="1670304" y="158496"/>
            <a:ext cx="6803136" cy="676656"/>
          </a:xfrm>
        </p:spPr>
        <p:txBody>
          <a:bodyPr>
            <a:noAutofit/>
          </a:bodyPr>
          <a:lstStyle/>
          <a:p>
            <a:r>
              <a:rPr lang="en-US" sz="3200" dirty="0"/>
              <a:t>Types of life style Entrepreneurship</a:t>
            </a:r>
            <a:endParaRPr lang="lt-LT" sz="3200" dirty="0"/>
          </a:p>
        </p:txBody>
      </p:sp>
      <p:graphicFrame>
        <p:nvGraphicFramePr>
          <p:cNvPr id="9" name="Table 8"/>
          <p:cNvGraphicFramePr>
            <a:graphicFrameLocks noGrp="1"/>
          </p:cNvGraphicFramePr>
          <p:nvPr>
            <p:extLst>
              <p:ext uri="{D42A27DB-BD31-4B8C-83A1-F6EECF244321}">
                <p14:modId xmlns:p14="http://schemas.microsoft.com/office/powerpoint/2010/main" val="1810484803"/>
              </p:ext>
            </p:extLst>
          </p:nvPr>
        </p:nvGraphicFramePr>
        <p:xfrm>
          <a:off x="109728" y="1121666"/>
          <a:ext cx="11850624" cy="5736336"/>
        </p:xfrm>
        <a:graphic>
          <a:graphicData uri="http://schemas.openxmlformats.org/drawingml/2006/table">
            <a:tbl>
              <a:tblPr firstRow="1" firstCol="1" bandRow="1"/>
              <a:tblGrid>
                <a:gridCol w="1414272">
                  <a:extLst>
                    <a:ext uri="{9D8B030D-6E8A-4147-A177-3AD203B41FA5}">
                      <a16:colId xmlns:a16="http://schemas.microsoft.com/office/drawing/2014/main" val="20000"/>
                    </a:ext>
                  </a:extLst>
                </a:gridCol>
                <a:gridCol w="10436352">
                  <a:extLst>
                    <a:ext uri="{9D8B030D-6E8A-4147-A177-3AD203B41FA5}">
                      <a16:colId xmlns:a16="http://schemas.microsoft.com/office/drawing/2014/main" val="20001"/>
                    </a:ext>
                  </a:extLst>
                </a:gridCol>
              </a:tblGrid>
              <a:tr h="562172">
                <a:tc>
                  <a:txBody>
                    <a:bodyPr/>
                    <a:lstStyle/>
                    <a:p>
                      <a:pPr marL="85725" indent="0">
                        <a:lnSpc>
                          <a:spcPct val="115000"/>
                        </a:lnSpc>
                        <a:spcAft>
                          <a:spcPts val="1000"/>
                        </a:spcAft>
                      </a:pPr>
                      <a:r>
                        <a:rPr lang="en-GB" sz="1600" b="1" kern="1200" dirty="0">
                          <a:solidFill>
                            <a:srgbClr val="404040"/>
                          </a:solidFill>
                          <a:effectLst/>
                          <a:latin typeface="+mn-lt"/>
                          <a:ea typeface="Calibri" panose="020F0502020204030204" pitchFamily="34" charset="0"/>
                          <a:cs typeface="Times New Roman" panose="02020603050405020304" pitchFamily="18" charset="0"/>
                        </a:rPr>
                        <a:t>Occupational area</a:t>
                      </a:r>
                      <a:endParaRPr lang="lt-LT" sz="1200" dirty="0">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11760">
                        <a:lnSpc>
                          <a:spcPct val="115000"/>
                        </a:lnSpc>
                        <a:spcAft>
                          <a:spcPts val="1000"/>
                        </a:spcAft>
                      </a:pPr>
                      <a:r>
                        <a:rPr lang="en-GB" sz="1600" kern="1200" dirty="0">
                          <a:effectLst/>
                          <a:latin typeface="+mn-lt"/>
                          <a:ea typeface="Calibri" panose="020F0502020204030204" pitchFamily="34" charset="0"/>
                          <a:cs typeface="Times New Roman" panose="02020603050405020304" pitchFamily="18" charset="0"/>
                        </a:rPr>
                        <a:t>Type of work </a:t>
                      </a:r>
                      <a:endParaRPr lang="lt-LT" sz="1200" dirty="0">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60559">
                <a:tc>
                  <a:txBody>
                    <a:bodyPr/>
                    <a:lstStyle/>
                    <a:p>
                      <a:pPr marL="0" indent="0">
                        <a:lnSpc>
                          <a:spcPct val="115000"/>
                        </a:lnSpc>
                        <a:spcAft>
                          <a:spcPts val="1000"/>
                        </a:spcAft>
                      </a:pPr>
                      <a:r>
                        <a:rPr lang="en-GB" sz="1600" b="1" kern="1200" dirty="0">
                          <a:solidFill>
                            <a:srgbClr val="404040"/>
                          </a:solidFill>
                          <a:effectLst/>
                          <a:latin typeface="+mn-lt"/>
                          <a:ea typeface="Calibri" panose="020F0502020204030204" pitchFamily="34" charset="0"/>
                          <a:cs typeface="Times New Roman" panose="02020603050405020304" pitchFamily="18" charset="0"/>
                        </a:rPr>
                        <a:t>Arts</a:t>
                      </a:r>
                      <a:endParaRPr lang="lt-LT" sz="1200" dirty="0">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11760">
                        <a:lnSpc>
                          <a:spcPct val="115000"/>
                        </a:lnSpc>
                        <a:spcAft>
                          <a:spcPts val="1000"/>
                        </a:spcAft>
                      </a:pPr>
                      <a:r>
                        <a:rPr lang="en-GB" sz="1600" b="0" kern="1200" dirty="0">
                          <a:effectLst/>
                          <a:latin typeface="+mn-lt"/>
                          <a:ea typeface="Calibri" panose="020F0502020204030204" pitchFamily="34" charset="0"/>
                          <a:cs typeface="Times New Roman" panose="02020603050405020304" pitchFamily="18" charset="0"/>
                        </a:rPr>
                        <a:t>Painting,  Photography, Music, Dancing, Organizing events, Ceramics</a:t>
                      </a:r>
                      <a:endParaRPr lang="lt-LT" sz="1200" b="0" dirty="0">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60559">
                <a:tc>
                  <a:txBody>
                    <a:bodyPr/>
                    <a:lstStyle/>
                    <a:p>
                      <a:pPr marL="85725" indent="-85725" algn="l" defTabSz="914400" rtl="0" eaLnBrk="1" latinLnBrk="0" hangingPunct="1">
                        <a:lnSpc>
                          <a:spcPct val="115000"/>
                        </a:lnSpc>
                        <a:spcAft>
                          <a:spcPts val="1000"/>
                        </a:spcAft>
                      </a:pPr>
                      <a:r>
                        <a:rPr lang="en-GB" sz="1600" b="1" kern="1200" dirty="0">
                          <a:solidFill>
                            <a:srgbClr val="404040"/>
                          </a:solidFill>
                          <a:effectLst/>
                          <a:latin typeface="+mn-lt"/>
                          <a:ea typeface="Calibri" panose="020F0502020204030204" pitchFamily="34" charset="0"/>
                          <a:cs typeface="Times New Roman" panose="02020603050405020304" pitchFamily="18" charset="0"/>
                        </a:rPr>
                        <a:t>Beauty</a:t>
                      </a:r>
                      <a:endParaRPr lang="lt-LT" sz="1600" b="1" kern="1200" dirty="0">
                        <a:solidFill>
                          <a:srgbClr val="404040"/>
                        </a:solidFill>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228600" algn="l" defTabSz="914400" rtl="0" eaLnBrk="1" latinLnBrk="0" hangingPunct="1">
                        <a:lnSpc>
                          <a:spcPct val="115000"/>
                        </a:lnSpc>
                        <a:spcAft>
                          <a:spcPts val="1000"/>
                        </a:spcAft>
                      </a:pPr>
                      <a:r>
                        <a:rPr lang="en-GB" sz="1600" b="0" kern="1200" dirty="0">
                          <a:solidFill>
                            <a:srgbClr val="404040"/>
                          </a:solidFill>
                          <a:effectLst/>
                          <a:latin typeface="+mn-lt"/>
                          <a:ea typeface="Calibri" panose="020F0502020204030204" pitchFamily="34" charset="0"/>
                          <a:cs typeface="Times New Roman" panose="02020603050405020304" pitchFamily="18" charset="0"/>
                        </a:rPr>
                        <a:t>Mobile hairdresser, Makeup, Beauty therapist (holistic), Nails design</a:t>
                      </a:r>
                      <a:endParaRPr lang="lt-LT" sz="1600" b="0" kern="1200" dirty="0">
                        <a:solidFill>
                          <a:srgbClr val="404040"/>
                        </a:solidFill>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60559">
                <a:tc>
                  <a:txBody>
                    <a:bodyPr/>
                    <a:lstStyle/>
                    <a:p>
                      <a:pPr marL="0" indent="0" algn="l" defTabSz="914400" rtl="0" eaLnBrk="1" latinLnBrk="0" hangingPunct="1">
                        <a:lnSpc>
                          <a:spcPct val="115000"/>
                        </a:lnSpc>
                        <a:spcAft>
                          <a:spcPts val="1000"/>
                        </a:spcAft>
                      </a:pPr>
                      <a:r>
                        <a:rPr lang="en-GB" sz="1600" b="1" kern="1200" dirty="0">
                          <a:solidFill>
                            <a:srgbClr val="404040"/>
                          </a:solidFill>
                          <a:effectLst/>
                          <a:latin typeface="+mn-lt"/>
                          <a:ea typeface="Calibri" panose="020F0502020204030204" pitchFamily="34" charset="0"/>
                          <a:cs typeface="Times New Roman" panose="02020603050405020304" pitchFamily="18" charset="0"/>
                        </a:rPr>
                        <a:t>Food</a:t>
                      </a:r>
                      <a:endParaRPr lang="lt-LT" sz="1600" b="1" kern="1200" dirty="0">
                        <a:solidFill>
                          <a:srgbClr val="404040"/>
                        </a:solidFill>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228600" algn="l" defTabSz="914400" rtl="0" eaLnBrk="1" latinLnBrk="0" hangingPunct="1">
                        <a:lnSpc>
                          <a:spcPct val="115000"/>
                        </a:lnSpc>
                        <a:spcAft>
                          <a:spcPts val="1000"/>
                        </a:spcAft>
                      </a:pPr>
                      <a:r>
                        <a:rPr lang="en-GB" sz="1600" b="0" kern="1200" dirty="0">
                          <a:solidFill>
                            <a:srgbClr val="404040"/>
                          </a:solidFill>
                          <a:effectLst/>
                          <a:latin typeface="+mn-lt"/>
                          <a:ea typeface="Calibri" panose="020F0502020204030204" pitchFamily="34" charset="0"/>
                          <a:cs typeface="Times New Roman" panose="02020603050405020304" pitchFamily="18" charset="0"/>
                        </a:rPr>
                        <a:t>Sweets, Catering from home, Cooking, Cake making, Jams/preserves, Bakery, Pastry bakery</a:t>
                      </a:r>
                      <a:endParaRPr lang="lt-LT" sz="1600" b="0" kern="1200" dirty="0">
                        <a:solidFill>
                          <a:srgbClr val="404040"/>
                        </a:solidFill>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690836">
                <a:tc>
                  <a:txBody>
                    <a:bodyPr/>
                    <a:lstStyle/>
                    <a:p>
                      <a:pPr marL="0" indent="0" algn="l" defTabSz="914400" rtl="0" eaLnBrk="1" latinLnBrk="0" hangingPunct="1">
                        <a:lnSpc>
                          <a:spcPct val="115000"/>
                        </a:lnSpc>
                        <a:spcAft>
                          <a:spcPts val="1000"/>
                        </a:spcAft>
                      </a:pPr>
                      <a:r>
                        <a:rPr lang="en-GB" sz="1600" b="1" kern="1200" dirty="0">
                          <a:solidFill>
                            <a:srgbClr val="404040"/>
                          </a:solidFill>
                          <a:effectLst/>
                          <a:latin typeface="+mn-lt"/>
                          <a:ea typeface="Calibri" panose="020F0502020204030204" pitchFamily="34" charset="0"/>
                          <a:cs typeface="Times New Roman" panose="02020603050405020304" pitchFamily="18" charset="0"/>
                        </a:rPr>
                        <a:t>Handcrafts</a:t>
                      </a:r>
                      <a:endParaRPr lang="lt-LT" sz="1600" b="1" kern="1200" dirty="0">
                        <a:solidFill>
                          <a:srgbClr val="404040"/>
                        </a:solidFill>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228600" algn="l" defTabSz="914400" rtl="0" eaLnBrk="1" latinLnBrk="0" hangingPunct="1">
                        <a:lnSpc>
                          <a:spcPct val="115000"/>
                        </a:lnSpc>
                        <a:spcAft>
                          <a:spcPts val="1000"/>
                        </a:spcAft>
                      </a:pPr>
                      <a:r>
                        <a:rPr lang="en-GB" sz="1600" b="0" kern="1200" dirty="0">
                          <a:solidFill>
                            <a:srgbClr val="404040"/>
                          </a:solidFill>
                          <a:effectLst/>
                          <a:latin typeface="+mn-lt"/>
                          <a:ea typeface="Calibri" panose="020F0502020204030204" pitchFamily="34" charset="0"/>
                          <a:cs typeface="Times New Roman" panose="02020603050405020304" pitchFamily="18" charset="0"/>
                        </a:rPr>
                        <a:t>Sewing, dress making, making clothes, designing clothes, Clothes alteration, Making bags, Jewellery, Embroidery, Embellishment, Gifts making, Crafts</a:t>
                      </a:r>
                      <a:endParaRPr lang="lt-LT" sz="1600" b="0" kern="1200" dirty="0">
                        <a:solidFill>
                          <a:srgbClr val="404040"/>
                        </a:solidFill>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606357">
                <a:tc>
                  <a:txBody>
                    <a:bodyPr/>
                    <a:lstStyle/>
                    <a:p>
                      <a:pPr marL="228600" indent="-228600" algn="l" defTabSz="914400" rtl="0" eaLnBrk="1" latinLnBrk="0" hangingPunct="1">
                        <a:lnSpc>
                          <a:spcPct val="115000"/>
                        </a:lnSpc>
                        <a:spcAft>
                          <a:spcPts val="1000"/>
                        </a:spcAft>
                      </a:pPr>
                      <a:r>
                        <a:rPr lang="en-GB" sz="1600" b="1" kern="1200" dirty="0">
                          <a:solidFill>
                            <a:srgbClr val="404040"/>
                          </a:solidFill>
                          <a:effectLst/>
                          <a:latin typeface="+mn-lt"/>
                          <a:ea typeface="Calibri" panose="020F0502020204030204" pitchFamily="34" charset="0"/>
                          <a:cs typeface="Times New Roman" panose="02020603050405020304" pitchFamily="18" charset="0"/>
                        </a:rPr>
                        <a:t>Interior</a:t>
                      </a:r>
                      <a:endParaRPr lang="lt-LT" sz="1600" b="1" kern="1200" dirty="0">
                        <a:solidFill>
                          <a:srgbClr val="404040"/>
                        </a:solidFill>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228600" algn="l" defTabSz="914400" rtl="0" eaLnBrk="1" latinLnBrk="0" hangingPunct="1">
                        <a:lnSpc>
                          <a:spcPct val="115000"/>
                        </a:lnSpc>
                        <a:spcAft>
                          <a:spcPts val="1000"/>
                        </a:spcAft>
                      </a:pPr>
                      <a:r>
                        <a:rPr lang="en-GB" sz="1600" b="0" kern="1200" dirty="0">
                          <a:solidFill>
                            <a:srgbClr val="404040"/>
                          </a:solidFill>
                          <a:effectLst/>
                          <a:latin typeface="+mn-lt"/>
                          <a:ea typeface="Calibri" panose="020F0502020204030204" pitchFamily="34" charset="0"/>
                          <a:cs typeface="Times New Roman" panose="02020603050405020304" pitchFamily="18" charset="0"/>
                        </a:rPr>
                        <a:t>Tapestry, Pottery, Interior designing</a:t>
                      </a:r>
                      <a:endParaRPr lang="lt-LT" sz="1600" b="0" kern="1200" dirty="0">
                        <a:solidFill>
                          <a:srgbClr val="404040"/>
                        </a:solidFill>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460559">
                <a:tc>
                  <a:txBody>
                    <a:bodyPr/>
                    <a:lstStyle/>
                    <a:p>
                      <a:pPr marL="228600" indent="-228600" algn="l" defTabSz="914400" rtl="0" eaLnBrk="1" latinLnBrk="0" hangingPunct="1">
                        <a:lnSpc>
                          <a:spcPct val="115000"/>
                        </a:lnSpc>
                        <a:spcAft>
                          <a:spcPts val="1000"/>
                        </a:spcAft>
                      </a:pPr>
                      <a:r>
                        <a:rPr lang="en-GB" sz="1600" b="1" kern="1200" dirty="0">
                          <a:solidFill>
                            <a:srgbClr val="404040"/>
                          </a:solidFill>
                          <a:effectLst/>
                          <a:latin typeface="+mn-lt"/>
                          <a:ea typeface="Calibri" panose="020F0502020204030204" pitchFamily="34" charset="0"/>
                          <a:cs typeface="Times New Roman" panose="02020603050405020304" pitchFamily="18" charset="0"/>
                        </a:rPr>
                        <a:t>Care services</a:t>
                      </a:r>
                      <a:endParaRPr lang="lt-LT" sz="1600" b="1" kern="1200" dirty="0">
                        <a:solidFill>
                          <a:srgbClr val="404040"/>
                        </a:solidFill>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228600" algn="l" defTabSz="914400" rtl="0" eaLnBrk="1" latinLnBrk="0" hangingPunct="1">
                        <a:lnSpc>
                          <a:spcPct val="115000"/>
                        </a:lnSpc>
                        <a:spcAft>
                          <a:spcPts val="1000"/>
                        </a:spcAft>
                      </a:pPr>
                      <a:r>
                        <a:rPr lang="en-GB" sz="1600" b="0" kern="1200" dirty="0">
                          <a:solidFill>
                            <a:srgbClr val="404040"/>
                          </a:solidFill>
                          <a:effectLst/>
                          <a:latin typeface="+mn-lt"/>
                          <a:ea typeface="Calibri" panose="020F0502020204030204" pitchFamily="34" charset="0"/>
                          <a:cs typeface="Times New Roman" panose="02020603050405020304" pitchFamily="18" charset="0"/>
                        </a:rPr>
                        <a:t>Childcare, Baby-sitting, Mini-kindergarten, Mobile nanny/nurse, Care of elderly people</a:t>
                      </a:r>
                      <a:endParaRPr lang="lt-LT" sz="1600" b="0" kern="1200" dirty="0">
                        <a:solidFill>
                          <a:srgbClr val="404040"/>
                        </a:solidFill>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60559">
                <a:tc>
                  <a:txBody>
                    <a:bodyPr/>
                    <a:lstStyle/>
                    <a:p>
                      <a:pPr marL="228600" indent="-228600" algn="l" defTabSz="914400" rtl="0" eaLnBrk="1" latinLnBrk="0" hangingPunct="1">
                        <a:lnSpc>
                          <a:spcPct val="115000"/>
                        </a:lnSpc>
                        <a:spcAft>
                          <a:spcPts val="1000"/>
                        </a:spcAft>
                      </a:pPr>
                      <a:r>
                        <a:rPr lang="en-GB" sz="1600" b="1" kern="1200" dirty="0">
                          <a:solidFill>
                            <a:srgbClr val="404040"/>
                          </a:solidFill>
                          <a:effectLst/>
                          <a:latin typeface="+mn-lt"/>
                          <a:ea typeface="Calibri" panose="020F0502020204030204" pitchFamily="34" charset="0"/>
                          <a:cs typeface="Times New Roman" panose="02020603050405020304" pitchFamily="18" charset="0"/>
                        </a:rPr>
                        <a:t>Pets</a:t>
                      </a:r>
                      <a:endParaRPr lang="lt-LT" sz="1600" b="1" kern="1200" dirty="0">
                        <a:solidFill>
                          <a:srgbClr val="404040"/>
                        </a:solidFill>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228600" algn="l" defTabSz="914400" rtl="0" eaLnBrk="1" latinLnBrk="0" hangingPunct="1">
                        <a:lnSpc>
                          <a:spcPct val="115000"/>
                        </a:lnSpc>
                        <a:spcAft>
                          <a:spcPts val="1000"/>
                        </a:spcAft>
                      </a:pPr>
                      <a:r>
                        <a:rPr lang="en-GB" sz="1600" b="0" kern="1200" dirty="0">
                          <a:solidFill>
                            <a:srgbClr val="404040"/>
                          </a:solidFill>
                          <a:effectLst/>
                          <a:latin typeface="+mn-lt"/>
                          <a:ea typeface="Calibri" panose="020F0502020204030204" pitchFamily="34" charset="0"/>
                          <a:cs typeface="Times New Roman" panose="02020603050405020304" pitchFamily="18" charset="0"/>
                        </a:rPr>
                        <a:t>Dog walking, Pet minding, Home-based services for pets, Pets grooming</a:t>
                      </a:r>
                      <a:endParaRPr lang="lt-LT" sz="1600" b="0" kern="1200" dirty="0">
                        <a:solidFill>
                          <a:srgbClr val="404040"/>
                        </a:solidFill>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551445">
                <a:tc>
                  <a:txBody>
                    <a:bodyPr/>
                    <a:lstStyle/>
                    <a:p>
                      <a:pPr marL="228600" indent="-228600" algn="l" defTabSz="914400" rtl="0" eaLnBrk="1" latinLnBrk="0" hangingPunct="1">
                        <a:lnSpc>
                          <a:spcPct val="115000"/>
                        </a:lnSpc>
                        <a:spcAft>
                          <a:spcPts val="1000"/>
                        </a:spcAft>
                      </a:pPr>
                      <a:r>
                        <a:rPr lang="en-GB" sz="1600" b="1" kern="1200" dirty="0">
                          <a:solidFill>
                            <a:srgbClr val="404040"/>
                          </a:solidFill>
                          <a:effectLst/>
                          <a:latin typeface="+mn-lt"/>
                          <a:ea typeface="Calibri" panose="020F0502020204030204" pitchFamily="34" charset="0"/>
                          <a:cs typeface="Times New Roman" panose="02020603050405020304" pitchFamily="18" charset="0"/>
                        </a:rPr>
                        <a:t>Agriculture</a:t>
                      </a:r>
                      <a:endParaRPr lang="lt-LT" sz="1600" b="1" kern="1200" dirty="0">
                        <a:solidFill>
                          <a:srgbClr val="404040"/>
                        </a:solidFill>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228600" algn="l" defTabSz="914400" rtl="0" eaLnBrk="1" latinLnBrk="0" hangingPunct="1">
                        <a:lnSpc>
                          <a:spcPct val="115000"/>
                        </a:lnSpc>
                        <a:spcAft>
                          <a:spcPts val="1000"/>
                        </a:spcAft>
                      </a:pPr>
                      <a:r>
                        <a:rPr lang="en-GB" sz="1600" b="0" kern="1200" dirty="0">
                          <a:solidFill>
                            <a:srgbClr val="404040"/>
                          </a:solidFill>
                          <a:effectLst/>
                          <a:latin typeface="+mn-lt"/>
                          <a:ea typeface="Calibri" panose="020F0502020204030204" pitchFamily="34" charset="0"/>
                          <a:cs typeface="Times New Roman" panose="02020603050405020304" pitchFamily="18" charset="0"/>
                        </a:rPr>
                        <a:t>Sowing, Gardening, Small plants nursery, Germinating flowers</a:t>
                      </a:r>
                      <a:endParaRPr lang="lt-LT" sz="1600" b="0" kern="1200" dirty="0">
                        <a:solidFill>
                          <a:srgbClr val="404040"/>
                        </a:solidFill>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460559">
                <a:tc>
                  <a:txBody>
                    <a:bodyPr/>
                    <a:lstStyle/>
                    <a:p>
                      <a:pPr marL="228600" indent="-228600" algn="l" defTabSz="914400" rtl="0" eaLnBrk="1" latinLnBrk="0" hangingPunct="1">
                        <a:lnSpc>
                          <a:spcPct val="115000"/>
                        </a:lnSpc>
                        <a:spcAft>
                          <a:spcPts val="1000"/>
                        </a:spcAft>
                      </a:pPr>
                      <a:r>
                        <a:rPr lang="en-GB" sz="1600" b="1" kern="1200" dirty="0">
                          <a:solidFill>
                            <a:srgbClr val="404040"/>
                          </a:solidFill>
                          <a:effectLst/>
                          <a:latin typeface="+mn-lt"/>
                          <a:ea typeface="Calibri" panose="020F0502020204030204" pitchFamily="34" charset="0"/>
                          <a:cs typeface="Times New Roman" panose="02020603050405020304" pitchFamily="18" charset="0"/>
                        </a:rPr>
                        <a:t>Selling</a:t>
                      </a:r>
                      <a:endParaRPr lang="lt-LT" sz="1600" b="1" kern="1200" dirty="0">
                        <a:solidFill>
                          <a:srgbClr val="404040"/>
                        </a:solidFill>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228600" algn="l" defTabSz="914400" rtl="0" eaLnBrk="1" latinLnBrk="0" hangingPunct="1">
                        <a:lnSpc>
                          <a:spcPct val="115000"/>
                        </a:lnSpc>
                        <a:spcAft>
                          <a:spcPts val="1000"/>
                        </a:spcAft>
                      </a:pPr>
                      <a:r>
                        <a:rPr lang="en-GB" sz="1600" b="0" kern="1200" dirty="0">
                          <a:solidFill>
                            <a:srgbClr val="404040"/>
                          </a:solidFill>
                          <a:effectLst/>
                          <a:latin typeface="+mn-lt"/>
                          <a:ea typeface="Calibri" panose="020F0502020204030204" pitchFamily="34" charset="0"/>
                          <a:cs typeface="Times New Roman" panose="02020603050405020304" pitchFamily="18" charset="0"/>
                        </a:rPr>
                        <a:t>In e-shop, In the market, Clothing business (vintage clothes retail business)</a:t>
                      </a:r>
                      <a:endParaRPr lang="lt-LT" sz="1600" b="0" kern="1200" dirty="0">
                        <a:solidFill>
                          <a:srgbClr val="404040"/>
                        </a:solidFill>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562172">
                <a:tc>
                  <a:txBody>
                    <a:bodyPr/>
                    <a:lstStyle/>
                    <a:p>
                      <a:pPr marL="228600" indent="-228600" algn="l" defTabSz="914400" rtl="0" eaLnBrk="1" latinLnBrk="0" hangingPunct="1">
                        <a:lnSpc>
                          <a:spcPct val="115000"/>
                        </a:lnSpc>
                        <a:spcAft>
                          <a:spcPts val="1000"/>
                        </a:spcAft>
                      </a:pPr>
                      <a:r>
                        <a:rPr lang="en-GB" sz="1600" b="1" kern="1200" dirty="0">
                          <a:solidFill>
                            <a:srgbClr val="404040"/>
                          </a:solidFill>
                          <a:effectLst/>
                          <a:latin typeface="+mn-lt"/>
                          <a:ea typeface="Calibri" panose="020F0502020204030204" pitchFamily="34" charset="0"/>
                          <a:cs typeface="Times New Roman" panose="02020603050405020304" pitchFamily="18" charset="0"/>
                        </a:rPr>
                        <a:t>Other</a:t>
                      </a:r>
                      <a:endParaRPr lang="lt-LT" sz="1600" b="1" kern="1200" dirty="0">
                        <a:solidFill>
                          <a:srgbClr val="404040"/>
                        </a:solidFill>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228600" algn="l" defTabSz="914400" rtl="0" eaLnBrk="1" latinLnBrk="0" hangingPunct="1">
                        <a:lnSpc>
                          <a:spcPct val="115000"/>
                        </a:lnSpc>
                        <a:spcAft>
                          <a:spcPts val="1000"/>
                        </a:spcAft>
                      </a:pPr>
                      <a:r>
                        <a:rPr lang="en-GB" sz="1600" b="0" kern="1200" dirty="0">
                          <a:solidFill>
                            <a:srgbClr val="404040"/>
                          </a:solidFill>
                          <a:effectLst/>
                          <a:latin typeface="+mn-lt"/>
                          <a:ea typeface="Calibri" panose="020F0502020204030204" pitchFamily="34" charset="0"/>
                          <a:cs typeface="Times New Roman" panose="02020603050405020304" pitchFamily="18" charset="0"/>
                        </a:rPr>
                        <a:t>You tube, Writing/editing, Interpretation /Translation, Travel guide, Art therapy, Holistic medicine centre, Rentals at the seaside</a:t>
                      </a:r>
                      <a:endParaRPr lang="lt-LT" sz="1600" b="0" kern="1200" dirty="0">
                        <a:solidFill>
                          <a:srgbClr val="404040"/>
                        </a:solidFill>
                        <a:effectLst/>
                        <a:latin typeface="+mn-lt"/>
                        <a:ea typeface="Calibri" panose="020F0502020204030204" pitchFamily="34" charset="0"/>
                        <a:cs typeface="Times New Roman" panose="02020603050405020304" pitchFamily="18" charset="0"/>
                      </a:endParaRPr>
                    </a:p>
                  </a:txBody>
                  <a:tcPr marL="62465" marR="624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918243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F6E1-0F51-4761-A26A-9A43C6889C16}"/>
              </a:ext>
            </a:extLst>
          </p:cNvPr>
          <p:cNvSpPr>
            <a:spLocks noGrp="1"/>
          </p:cNvSpPr>
          <p:nvPr>
            <p:ph type="title"/>
          </p:nvPr>
        </p:nvSpPr>
        <p:spPr>
          <a:xfrm>
            <a:off x="1097280" y="286603"/>
            <a:ext cx="10058400" cy="1859189"/>
          </a:xfrm>
        </p:spPr>
        <p:txBody>
          <a:bodyPr>
            <a:noAutofit/>
          </a:bodyPr>
          <a:lstStyle/>
          <a:p>
            <a:br>
              <a:rPr lang="en-GB" sz="3200" dirty="0"/>
            </a:br>
            <a:br>
              <a:rPr lang="lt-LT" sz="3200" dirty="0"/>
            </a:br>
            <a:br>
              <a:rPr lang="lt-LT" sz="3200" dirty="0"/>
            </a:br>
            <a:r>
              <a:rPr lang="en-GB" b="1" dirty="0">
                <a:solidFill>
                  <a:schemeClr val="accent5">
                    <a:lumMod val="50000"/>
                  </a:schemeClr>
                </a:solidFill>
              </a:rPr>
              <a:t>Practical exercise</a:t>
            </a:r>
            <a:r>
              <a:rPr lang="lt-LT" b="1" dirty="0">
                <a:solidFill>
                  <a:schemeClr val="accent5">
                    <a:lumMod val="50000"/>
                  </a:schemeClr>
                </a:solidFill>
              </a:rPr>
              <a:t> </a:t>
            </a:r>
            <a:r>
              <a:rPr lang="lt-LT" b="1" dirty="0" err="1">
                <a:solidFill>
                  <a:schemeClr val="accent5">
                    <a:lumMod val="50000"/>
                  </a:schemeClr>
                </a:solidFill>
              </a:rPr>
              <a:t>No</a:t>
            </a:r>
            <a:r>
              <a:rPr lang="lt-LT" b="1" dirty="0">
                <a:solidFill>
                  <a:schemeClr val="accent5">
                    <a:lumMod val="50000"/>
                  </a:schemeClr>
                </a:solidFill>
              </a:rPr>
              <a:t>. 2</a:t>
            </a:r>
            <a:br>
              <a:rPr lang="lt-LT" b="1" dirty="0">
                <a:solidFill>
                  <a:schemeClr val="accent5">
                    <a:lumMod val="50000"/>
                  </a:schemeClr>
                </a:solidFill>
              </a:rPr>
            </a:br>
            <a:r>
              <a:rPr lang="lt-LT" b="1" dirty="0">
                <a:solidFill>
                  <a:schemeClr val="accent5">
                    <a:lumMod val="50000"/>
                  </a:schemeClr>
                </a:solidFill>
              </a:rPr>
              <a:t> </a:t>
            </a:r>
            <a:r>
              <a:rPr lang="en-GB" sz="3200" b="1" i="1" dirty="0"/>
              <a:t>Discover your talent for lifestyle entrepreneurship</a:t>
            </a:r>
            <a:br>
              <a:rPr lang="en-GB" sz="3200" dirty="0"/>
            </a:br>
            <a:endParaRPr lang="lt-LT" sz="3200" dirty="0"/>
          </a:p>
        </p:txBody>
      </p:sp>
      <p:sp>
        <p:nvSpPr>
          <p:cNvPr id="3" name="Content Placeholder 2">
            <a:extLst>
              <a:ext uri="{FF2B5EF4-FFF2-40B4-BE49-F238E27FC236}">
                <a16:creationId xmlns:a16="http://schemas.microsoft.com/office/drawing/2014/main" id="{9B8CD5A7-F663-4174-857D-58DF33DF2DB1}"/>
              </a:ext>
            </a:extLst>
          </p:cNvPr>
          <p:cNvSpPr>
            <a:spLocks noGrp="1"/>
          </p:cNvSpPr>
          <p:nvPr>
            <p:ph idx="1"/>
          </p:nvPr>
        </p:nvSpPr>
        <p:spPr>
          <a:xfrm>
            <a:off x="1097280" y="1845734"/>
            <a:ext cx="8302752" cy="4433768"/>
          </a:xfrm>
        </p:spPr>
        <p:txBody>
          <a:bodyPr>
            <a:normAutofit/>
          </a:bodyPr>
          <a:lstStyle/>
          <a:p>
            <a:pPr fontAlgn="base"/>
            <a:r>
              <a:rPr lang="en-GB" b="1" dirty="0"/>
              <a:t>Step 2.</a:t>
            </a:r>
            <a:r>
              <a:rPr lang="en-GB" dirty="0"/>
              <a:t> Individual work. </a:t>
            </a:r>
            <a:endParaRPr lang="lt-LT" dirty="0"/>
          </a:p>
          <a:p>
            <a:pPr marL="450850" indent="-450850" fontAlgn="base">
              <a:buFont typeface="Wingdings" panose="05000000000000000000" pitchFamily="2" charset="2"/>
              <a:buChar char="§"/>
            </a:pPr>
            <a:r>
              <a:rPr lang="en-GB" dirty="0"/>
              <a:t>Write down what type of work you like best? </a:t>
            </a:r>
            <a:endParaRPr lang="lt-LT" dirty="0"/>
          </a:p>
          <a:p>
            <a:pPr marL="450850" indent="-450850" fontAlgn="base">
              <a:buFont typeface="Wingdings" panose="05000000000000000000" pitchFamily="2" charset="2"/>
              <a:buChar char="§"/>
            </a:pPr>
            <a:r>
              <a:rPr lang="en-GB" dirty="0"/>
              <a:t>What evidences you have to prove your highest ratings?  </a:t>
            </a:r>
            <a:endParaRPr lang="lt-LT" dirty="0"/>
          </a:p>
          <a:p>
            <a:pPr marL="450850" indent="-450850" fontAlgn="base">
              <a:buFont typeface="Wingdings" panose="05000000000000000000" pitchFamily="2" charset="2"/>
              <a:buChar char="§"/>
            </a:pPr>
            <a:r>
              <a:rPr lang="en-GB" dirty="0"/>
              <a:t>What kind of business you could start? </a:t>
            </a:r>
            <a:endParaRPr lang="lt-LT" dirty="0"/>
          </a:p>
          <a:p>
            <a:pPr marL="450850" indent="-450850" fontAlgn="base">
              <a:buFont typeface="Wingdings" panose="05000000000000000000" pitchFamily="2" charset="2"/>
              <a:buChar char="§"/>
            </a:pPr>
            <a:r>
              <a:rPr lang="en-GB" dirty="0"/>
              <a:t>Be creative and list 3-5 ideas. </a:t>
            </a:r>
            <a:endParaRPr lang="lt-LT" dirty="0"/>
          </a:p>
          <a:p>
            <a:pPr marL="450850" indent="-450850" fontAlgn="base">
              <a:buFont typeface="Wingdings" panose="05000000000000000000" pitchFamily="2" charset="2"/>
              <a:buChar char="§"/>
            </a:pPr>
            <a:r>
              <a:rPr lang="en-GB" dirty="0"/>
              <a:t>What else do you need in order to start LSE business in good quality? </a:t>
            </a:r>
            <a:endParaRPr lang="lt-LT" dirty="0"/>
          </a:p>
        </p:txBody>
      </p:sp>
      <p:pic>
        <p:nvPicPr>
          <p:cNvPr id="5" name="Picture 4"/>
          <p:cNvPicPr>
            <a:picLocks noChangeAspect="1"/>
          </p:cNvPicPr>
          <p:nvPr/>
        </p:nvPicPr>
        <p:blipFill>
          <a:blip r:embed="rId2"/>
          <a:stretch>
            <a:fillRect/>
          </a:stretch>
        </p:blipFill>
        <p:spPr>
          <a:xfrm>
            <a:off x="9400032" y="4447222"/>
            <a:ext cx="2619375" cy="1743075"/>
          </a:xfrm>
          <a:prstGeom prst="rect">
            <a:avLst/>
          </a:prstGeom>
        </p:spPr>
      </p:pic>
    </p:spTree>
    <p:extLst>
      <p:ext uri="{BB962C8B-B14F-4D97-AF65-F5344CB8AC3E}">
        <p14:creationId xmlns:p14="http://schemas.microsoft.com/office/powerpoint/2010/main" val="1771018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F6E1-0F51-4761-A26A-9A43C6889C16}"/>
              </a:ext>
            </a:extLst>
          </p:cNvPr>
          <p:cNvSpPr>
            <a:spLocks noGrp="1"/>
          </p:cNvSpPr>
          <p:nvPr>
            <p:ph type="title"/>
          </p:nvPr>
        </p:nvSpPr>
        <p:spPr>
          <a:xfrm>
            <a:off x="1475232" y="286603"/>
            <a:ext cx="9680448" cy="1859189"/>
          </a:xfrm>
        </p:spPr>
        <p:txBody>
          <a:bodyPr>
            <a:noAutofit/>
          </a:bodyPr>
          <a:lstStyle/>
          <a:p>
            <a:br>
              <a:rPr lang="en-GB" sz="3200" dirty="0"/>
            </a:br>
            <a:br>
              <a:rPr lang="lt-LT" sz="3200" dirty="0"/>
            </a:br>
            <a:br>
              <a:rPr lang="lt-LT" sz="3200" dirty="0"/>
            </a:br>
            <a:r>
              <a:rPr lang="en-GB" b="1" dirty="0">
                <a:solidFill>
                  <a:schemeClr val="accent5">
                    <a:lumMod val="50000"/>
                  </a:schemeClr>
                </a:solidFill>
              </a:rPr>
              <a:t>Practical exercise</a:t>
            </a:r>
            <a:r>
              <a:rPr lang="lt-LT" b="1" dirty="0">
                <a:solidFill>
                  <a:schemeClr val="accent5">
                    <a:lumMod val="50000"/>
                  </a:schemeClr>
                </a:solidFill>
              </a:rPr>
              <a:t> </a:t>
            </a:r>
            <a:r>
              <a:rPr lang="lt-LT" b="1" dirty="0" err="1">
                <a:solidFill>
                  <a:schemeClr val="accent5">
                    <a:lumMod val="50000"/>
                  </a:schemeClr>
                </a:solidFill>
              </a:rPr>
              <a:t>No</a:t>
            </a:r>
            <a:r>
              <a:rPr lang="lt-LT" b="1" dirty="0">
                <a:solidFill>
                  <a:schemeClr val="accent5">
                    <a:lumMod val="50000"/>
                  </a:schemeClr>
                </a:solidFill>
              </a:rPr>
              <a:t>. 2</a:t>
            </a:r>
            <a:br>
              <a:rPr lang="lt-LT" b="1" dirty="0">
                <a:solidFill>
                  <a:schemeClr val="accent5">
                    <a:lumMod val="50000"/>
                  </a:schemeClr>
                </a:solidFill>
              </a:rPr>
            </a:br>
            <a:r>
              <a:rPr lang="lt-LT" b="1" dirty="0">
                <a:solidFill>
                  <a:schemeClr val="accent5">
                    <a:lumMod val="50000"/>
                  </a:schemeClr>
                </a:solidFill>
              </a:rPr>
              <a:t> </a:t>
            </a:r>
            <a:r>
              <a:rPr lang="en-GB" sz="3200" b="1" i="1" dirty="0"/>
              <a:t>Discover your talent for lifestyle entrepreneurship</a:t>
            </a:r>
            <a:br>
              <a:rPr lang="en-GB" sz="3200" dirty="0"/>
            </a:br>
            <a:endParaRPr lang="lt-LT" sz="3200" dirty="0"/>
          </a:p>
        </p:txBody>
      </p:sp>
      <p:sp>
        <p:nvSpPr>
          <p:cNvPr id="3" name="Content Placeholder 2">
            <a:extLst>
              <a:ext uri="{FF2B5EF4-FFF2-40B4-BE49-F238E27FC236}">
                <a16:creationId xmlns:a16="http://schemas.microsoft.com/office/drawing/2014/main" id="{9B8CD5A7-F663-4174-857D-58DF33DF2DB1}"/>
              </a:ext>
            </a:extLst>
          </p:cNvPr>
          <p:cNvSpPr>
            <a:spLocks noGrp="1"/>
          </p:cNvSpPr>
          <p:nvPr>
            <p:ph idx="1"/>
          </p:nvPr>
        </p:nvSpPr>
        <p:spPr>
          <a:xfrm>
            <a:off x="1097280" y="2576322"/>
            <a:ext cx="7485888" cy="3462528"/>
          </a:xfrm>
        </p:spPr>
        <p:txBody>
          <a:bodyPr>
            <a:normAutofit/>
          </a:bodyPr>
          <a:lstStyle/>
          <a:p>
            <a:pPr fontAlgn="base"/>
            <a:r>
              <a:rPr lang="en-GB" b="1" dirty="0"/>
              <a:t>Step 3.</a:t>
            </a:r>
            <a:r>
              <a:rPr lang="en-GB" dirty="0"/>
              <a:t> Group discussion.</a:t>
            </a:r>
            <a:endParaRPr lang="lt-LT" dirty="0"/>
          </a:p>
          <a:p>
            <a:pPr marL="536575" indent="-354013" fontAlgn="base">
              <a:buFont typeface="Arial" panose="020B0604020202020204" pitchFamily="34" charset="0"/>
              <a:buChar char="•"/>
            </a:pPr>
            <a:r>
              <a:rPr lang="en-GB" dirty="0"/>
              <a:t>The discussion covers presentation of volunteer’s participants on various types of work and their ideas for possible business. </a:t>
            </a:r>
            <a:endParaRPr lang="lt-LT" dirty="0"/>
          </a:p>
          <a:p>
            <a:pPr marL="536575" indent="-354013" fontAlgn="base">
              <a:buFont typeface="Arial" panose="020B0604020202020204" pitchFamily="34" charset="0"/>
              <a:buChar char="•"/>
            </a:pPr>
            <a:r>
              <a:rPr lang="en-GB" dirty="0"/>
              <a:t>Also needs to start LSE business in good quality and needs for learning in indicated area. </a:t>
            </a:r>
            <a:endParaRPr lang="lt-LT" dirty="0"/>
          </a:p>
        </p:txBody>
      </p:sp>
      <p:pic>
        <p:nvPicPr>
          <p:cNvPr id="3074" name="Picture 2" descr="Image result for group discu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3456" y="3127364"/>
            <a:ext cx="2676271" cy="2899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1102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F6E1-0F51-4761-A26A-9A43C6889C16}"/>
              </a:ext>
            </a:extLst>
          </p:cNvPr>
          <p:cNvSpPr>
            <a:spLocks noGrp="1"/>
          </p:cNvSpPr>
          <p:nvPr>
            <p:ph type="title"/>
          </p:nvPr>
        </p:nvSpPr>
        <p:spPr>
          <a:xfrm>
            <a:off x="1475232" y="286603"/>
            <a:ext cx="9680448" cy="1859189"/>
          </a:xfrm>
        </p:spPr>
        <p:txBody>
          <a:bodyPr>
            <a:noAutofit/>
          </a:bodyPr>
          <a:lstStyle/>
          <a:p>
            <a:br>
              <a:rPr lang="en-GB" sz="3200" dirty="0"/>
            </a:br>
            <a:br>
              <a:rPr lang="lt-LT" sz="3200" dirty="0"/>
            </a:br>
            <a:br>
              <a:rPr lang="lt-LT" sz="3200" dirty="0"/>
            </a:br>
            <a:r>
              <a:rPr lang="en-GB" b="1" dirty="0">
                <a:solidFill>
                  <a:schemeClr val="accent5">
                    <a:lumMod val="50000"/>
                  </a:schemeClr>
                </a:solidFill>
              </a:rPr>
              <a:t>Practical exercise</a:t>
            </a:r>
            <a:r>
              <a:rPr lang="lt-LT" b="1" dirty="0">
                <a:solidFill>
                  <a:schemeClr val="accent5">
                    <a:lumMod val="50000"/>
                  </a:schemeClr>
                </a:solidFill>
              </a:rPr>
              <a:t> </a:t>
            </a:r>
            <a:r>
              <a:rPr lang="lt-LT" b="1" dirty="0" err="1">
                <a:solidFill>
                  <a:schemeClr val="accent5">
                    <a:lumMod val="50000"/>
                  </a:schemeClr>
                </a:solidFill>
              </a:rPr>
              <a:t>No</a:t>
            </a:r>
            <a:r>
              <a:rPr lang="lt-LT" b="1" dirty="0">
                <a:solidFill>
                  <a:schemeClr val="accent5">
                    <a:lumMod val="50000"/>
                  </a:schemeClr>
                </a:solidFill>
              </a:rPr>
              <a:t>. </a:t>
            </a:r>
            <a:r>
              <a:rPr lang="en-US" b="1" dirty="0">
                <a:solidFill>
                  <a:schemeClr val="accent5">
                    <a:lumMod val="50000"/>
                  </a:schemeClr>
                </a:solidFill>
              </a:rPr>
              <a:t>3</a:t>
            </a:r>
            <a:br>
              <a:rPr lang="lt-LT" b="1" dirty="0">
                <a:solidFill>
                  <a:schemeClr val="accent5">
                    <a:lumMod val="50000"/>
                  </a:schemeClr>
                </a:solidFill>
              </a:rPr>
            </a:br>
            <a:r>
              <a:rPr lang="lt-LT" b="1" dirty="0">
                <a:solidFill>
                  <a:schemeClr val="accent5">
                    <a:lumMod val="50000"/>
                  </a:schemeClr>
                </a:solidFill>
              </a:rPr>
              <a:t> </a:t>
            </a:r>
            <a:r>
              <a:rPr lang="en-GB" sz="3200" b="1" i="1" dirty="0"/>
              <a:t>Is it</a:t>
            </a:r>
            <a:r>
              <a:rPr lang="en-GB" sz="3200" i="1" dirty="0"/>
              <a:t> </a:t>
            </a:r>
            <a:r>
              <a:rPr lang="en-GB" sz="3200" b="1" i="1" dirty="0"/>
              <a:t>worth to start life style self-employment?</a:t>
            </a:r>
            <a:br>
              <a:rPr lang="en-GB" sz="3200" i="1" dirty="0"/>
            </a:br>
            <a:endParaRPr lang="lt-LT" sz="3200" i="1" dirty="0"/>
          </a:p>
        </p:txBody>
      </p:sp>
      <p:sp>
        <p:nvSpPr>
          <p:cNvPr id="3" name="Content Placeholder 2">
            <a:extLst>
              <a:ext uri="{FF2B5EF4-FFF2-40B4-BE49-F238E27FC236}">
                <a16:creationId xmlns:a16="http://schemas.microsoft.com/office/drawing/2014/main" id="{9B8CD5A7-F663-4174-857D-58DF33DF2DB1}"/>
              </a:ext>
            </a:extLst>
          </p:cNvPr>
          <p:cNvSpPr>
            <a:spLocks noGrp="1"/>
          </p:cNvSpPr>
          <p:nvPr>
            <p:ph idx="1"/>
          </p:nvPr>
        </p:nvSpPr>
        <p:spPr>
          <a:xfrm>
            <a:off x="1097280" y="1901952"/>
            <a:ext cx="7485888" cy="4136898"/>
          </a:xfrm>
        </p:spPr>
        <p:txBody>
          <a:bodyPr>
            <a:normAutofit lnSpcReduction="10000"/>
          </a:bodyPr>
          <a:lstStyle/>
          <a:p>
            <a:r>
              <a:rPr lang="en-US" b="1" dirty="0"/>
              <a:t>Aim</a:t>
            </a:r>
            <a:r>
              <a:rPr lang="en-US" dirty="0"/>
              <a:t>: to discuss pro and cons of self-employment and decide whatever it worth to start life style self-employment </a:t>
            </a:r>
            <a:endParaRPr lang="lt-LT" dirty="0"/>
          </a:p>
          <a:p>
            <a:r>
              <a:rPr lang="en-GB" b="1" dirty="0"/>
              <a:t> </a:t>
            </a:r>
            <a:endParaRPr lang="lt-LT" dirty="0"/>
          </a:p>
          <a:p>
            <a:r>
              <a:rPr lang="en-GB" b="1" dirty="0"/>
              <a:t>Description</a:t>
            </a:r>
            <a:endParaRPr lang="lt-LT" dirty="0"/>
          </a:p>
          <a:p>
            <a:r>
              <a:rPr lang="en-GB" dirty="0"/>
              <a:t>This exercise will help future lifestyle entrepreneurs to understand and decide whatever it worth to start life style self-employment.  </a:t>
            </a:r>
          </a:p>
          <a:p>
            <a:r>
              <a:rPr lang="en-GB" dirty="0"/>
              <a:t>Discussions on employment and self-employment will be organized and what you actually get if you decide to break free from the 9~5 work and do something with your life.</a:t>
            </a:r>
            <a:endParaRPr lang="lt-LT" dirty="0"/>
          </a:p>
          <a:p>
            <a:r>
              <a:rPr lang="en-GB" b="1" dirty="0"/>
              <a:t>Duration</a:t>
            </a:r>
            <a:r>
              <a:rPr lang="en-GB" dirty="0"/>
              <a:t> – 1 hour</a:t>
            </a:r>
          </a:p>
          <a:p>
            <a:r>
              <a:rPr lang="en-GB" b="1" dirty="0"/>
              <a:t>Expected result - </a:t>
            </a:r>
            <a:r>
              <a:rPr lang="en-GB" dirty="0"/>
              <a:t>personal attitude on changing something with your life or start life style self-employment. </a:t>
            </a:r>
            <a:r>
              <a:rPr lang="en-GB" b="1" dirty="0"/>
              <a:t> </a:t>
            </a:r>
            <a:endParaRPr lang="lt-LT" dirty="0"/>
          </a:p>
          <a:p>
            <a:pPr fontAlgn="base"/>
            <a:endParaRPr lang="lt-LT" dirty="0"/>
          </a:p>
        </p:txBody>
      </p:sp>
      <p:pic>
        <p:nvPicPr>
          <p:cNvPr id="5" name="Picture 4"/>
          <p:cNvPicPr>
            <a:picLocks noChangeAspect="1"/>
          </p:cNvPicPr>
          <p:nvPr/>
        </p:nvPicPr>
        <p:blipFill>
          <a:blip r:embed="rId2"/>
          <a:stretch>
            <a:fillRect/>
          </a:stretch>
        </p:blipFill>
        <p:spPr>
          <a:xfrm>
            <a:off x="9774845" y="3526442"/>
            <a:ext cx="2103302" cy="2170364"/>
          </a:xfrm>
          <a:prstGeom prst="rect">
            <a:avLst/>
          </a:prstGeom>
        </p:spPr>
      </p:pic>
    </p:spTree>
    <p:extLst>
      <p:ext uri="{BB962C8B-B14F-4D97-AF65-F5344CB8AC3E}">
        <p14:creationId xmlns:p14="http://schemas.microsoft.com/office/powerpoint/2010/main" val="4011681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F6E1-0F51-4761-A26A-9A43C6889C16}"/>
              </a:ext>
            </a:extLst>
          </p:cNvPr>
          <p:cNvSpPr>
            <a:spLocks noGrp="1"/>
          </p:cNvSpPr>
          <p:nvPr>
            <p:ph type="title"/>
          </p:nvPr>
        </p:nvSpPr>
        <p:spPr>
          <a:xfrm>
            <a:off x="1475232" y="286603"/>
            <a:ext cx="9680448" cy="1859189"/>
          </a:xfrm>
        </p:spPr>
        <p:txBody>
          <a:bodyPr>
            <a:noAutofit/>
          </a:bodyPr>
          <a:lstStyle/>
          <a:p>
            <a:br>
              <a:rPr lang="en-GB" sz="3200" dirty="0"/>
            </a:br>
            <a:br>
              <a:rPr lang="lt-LT" sz="3200" dirty="0"/>
            </a:br>
            <a:br>
              <a:rPr lang="lt-LT" sz="3200" dirty="0"/>
            </a:br>
            <a:r>
              <a:rPr lang="en-GB" b="1" dirty="0">
                <a:solidFill>
                  <a:schemeClr val="accent5">
                    <a:lumMod val="50000"/>
                  </a:schemeClr>
                </a:solidFill>
              </a:rPr>
              <a:t>Practical exercise</a:t>
            </a:r>
            <a:r>
              <a:rPr lang="lt-LT" b="1" dirty="0">
                <a:solidFill>
                  <a:schemeClr val="accent5">
                    <a:lumMod val="50000"/>
                  </a:schemeClr>
                </a:solidFill>
              </a:rPr>
              <a:t> </a:t>
            </a:r>
            <a:r>
              <a:rPr lang="lt-LT" b="1" dirty="0" err="1">
                <a:solidFill>
                  <a:schemeClr val="accent5">
                    <a:lumMod val="50000"/>
                  </a:schemeClr>
                </a:solidFill>
              </a:rPr>
              <a:t>No</a:t>
            </a:r>
            <a:r>
              <a:rPr lang="lt-LT" b="1" dirty="0">
                <a:solidFill>
                  <a:schemeClr val="accent5">
                    <a:lumMod val="50000"/>
                  </a:schemeClr>
                </a:solidFill>
              </a:rPr>
              <a:t>. </a:t>
            </a:r>
            <a:r>
              <a:rPr lang="en-US" b="1" dirty="0">
                <a:solidFill>
                  <a:schemeClr val="accent5">
                    <a:lumMod val="50000"/>
                  </a:schemeClr>
                </a:solidFill>
              </a:rPr>
              <a:t>3</a:t>
            </a:r>
            <a:br>
              <a:rPr lang="lt-LT" b="1" dirty="0">
                <a:solidFill>
                  <a:schemeClr val="accent5">
                    <a:lumMod val="50000"/>
                  </a:schemeClr>
                </a:solidFill>
              </a:rPr>
            </a:br>
            <a:r>
              <a:rPr lang="lt-LT" b="1" dirty="0">
                <a:solidFill>
                  <a:schemeClr val="accent5">
                    <a:lumMod val="50000"/>
                  </a:schemeClr>
                </a:solidFill>
              </a:rPr>
              <a:t> </a:t>
            </a:r>
            <a:r>
              <a:rPr lang="en-GB" sz="3200" b="1" i="1" dirty="0"/>
              <a:t>Is it</a:t>
            </a:r>
            <a:r>
              <a:rPr lang="en-GB" sz="3200" i="1" dirty="0"/>
              <a:t> </a:t>
            </a:r>
            <a:r>
              <a:rPr lang="en-GB" sz="3200" b="1" i="1" dirty="0"/>
              <a:t>worth to start life style self-employment?</a:t>
            </a:r>
            <a:br>
              <a:rPr lang="en-GB" sz="3200" i="1" dirty="0"/>
            </a:br>
            <a:endParaRPr lang="lt-LT" sz="3200" i="1" dirty="0"/>
          </a:p>
        </p:txBody>
      </p:sp>
      <p:sp>
        <p:nvSpPr>
          <p:cNvPr id="3" name="Content Placeholder 2">
            <a:extLst>
              <a:ext uri="{FF2B5EF4-FFF2-40B4-BE49-F238E27FC236}">
                <a16:creationId xmlns:a16="http://schemas.microsoft.com/office/drawing/2014/main" id="{9B8CD5A7-F663-4174-857D-58DF33DF2DB1}"/>
              </a:ext>
            </a:extLst>
          </p:cNvPr>
          <p:cNvSpPr>
            <a:spLocks noGrp="1"/>
          </p:cNvSpPr>
          <p:nvPr>
            <p:ph idx="1"/>
          </p:nvPr>
        </p:nvSpPr>
        <p:spPr>
          <a:xfrm>
            <a:off x="1097280" y="1901952"/>
            <a:ext cx="7485888" cy="4136898"/>
          </a:xfrm>
        </p:spPr>
        <p:txBody>
          <a:bodyPr>
            <a:normAutofit/>
          </a:bodyPr>
          <a:lstStyle/>
          <a:p>
            <a:r>
              <a:rPr lang="en-GB" dirty="0"/>
              <a:t>Here are some statements that are pro or against the self-employment. Assess every statement taking to account your country situation, your personal situation- current job and personal traits. </a:t>
            </a:r>
          </a:p>
          <a:p>
            <a:r>
              <a:rPr lang="en-GB" dirty="0"/>
              <a:t>Do you agree and what arguments you must support an answer? </a:t>
            </a:r>
            <a:endParaRPr lang="lt-LT" dirty="0"/>
          </a:p>
          <a:p>
            <a:pPr fontAlgn="base"/>
            <a:endParaRPr lang="lt-LT" dirty="0"/>
          </a:p>
        </p:txBody>
      </p:sp>
      <p:pic>
        <p:nvPicPr>
          <p:cNvPr id="6" name="Picture 5"/>
          <p:cNvPicPr>
            <a:picLocks noChangeAspect="1"/>
          </p:cNvPicPr>
          <p:nvPr/>
        </p:nvPicPr>
        <p:blipFill>
          <a:blip r:embed="rId2"/>
          <a:stretch>
            <a:fillRect/>
          </a:stretch>
        </p:blipFill>
        <p:spPr>
          <a:xfrm>
            <a:off x="11180064" y="6176489"/>
            <a:ext cx="1024128" cy="681511"/>
          </a:xfrm>
          <a:prstGeom prst="rect">
            <a:avLst/>
          </a:prstGeom>
        </p:spPr>
      </p:pic>
      <p:pic>
        <p:nvPicPr>
          <p:cNvPr id="7" name="Picture 6"/>
          <p:cNvPicPr>
            <a:picLocks noChangeAspect="1"/>
          </p:cNvPicPr>
          <p:nvPr/>
        </p:nvPicPr>
        <p:blipFill>
          <a:blip r:embed="rId2"/>
          <a:stretch>
            <a:fillRect/>
          </a:stretch>
        </p:blipFill>
        <p:spPr>
          <a:xfrm>
            <a:off x="9198864" y="6176489"/>
            <a:ext cx="1024128" cy="681511"/>
          </a:xfrm>
          <a:prstGeom prst="rect">
            <a:avLst/>
          </a:prstGeom>
        </p:spPr>
      </p:pic>
      <p:pic>
        <p:nvPicPr>
          <p:cNvPr id="8" name="Picture 7"/>
          <p:cNvPicPr>
            <a:picLocks noChangeAspect="1"/>
          </p:cNvPicPr>
          <p:nvPr/>
        </p:nvPicPr>
        <p:blipFill>
          <a:blip r:embed="rId2"/>
          <a:stretch>
            <a:fillRect/>
          </a:stretch>
        </p:blipFill>
        <p:spPr>
          <a:xfrm>
            <a:off x="10222992" y="6176489"/>
            <a:ext cx="1024128" cy="681511"/>
          </a:xfrm>
          <a:prstGeom prst="rect">
            <a:avLst/>
          </a:prstGeom>
        </p:spPr>
      </p:pic>
    </p:spTree>
    <p:extLst>
      <p:ext uri="{BB962C8B-B14F-4D97-AF65-F5344CB8AC3E}">
        <p14:creationId xmlns:p14="http://schemas.microsoft.com/office/powerpoint/2010/main" val="3988815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F6E1-0F51-4761-A26A-9A43C6889C16}"/>
              </a:ext>
            </a:extLst>
          </p:cNvPr>
          <p:cNvSpPr>
            <a:spLocks noGrp="1"/>
          </p:cNvSpPr>
          <p:nvPr>
            <p:ph type="title"/>
          </p:nvPr>
        </p:nvSpPr>
        <p:spPr>
          <a:xfrm>
            <a:off x="1475232" y="286603"/>
            <a:ext cx="9680448" cy="1859189"/>
          </a:xfrm>
        </p:spPr>
        <p:txBody>
          <a:bodyPr>
            <a:noAutofit/>
          </a:bodyPr>
          <a:lstStyle/>
          <a:p>
            <a:br>
              <a:rPr lang="en-GB" sz="3200" dirty="0"/>
            </a:br>
            <a:br>
              <a:rPr lang="lt-LT" sz="3200" dirty="0"/>
            </a:br>
            <a:br>
              <a:rPr lang="lt-LT" sz="3200" dirty="0"/>
            </a:br>
            <a:r>
              <a:rPr lang="en-GB" b="1" dirty="0">
                <a:solidFill>
                  <a:schemeClr val="accent5">
                    <a:lumMod val="50000"/>
                  </a:schemeClr>
                </a:solidFill>
              </a:rPr>
              <a:t>Practical exercise</a:t>
            </a:r>
            <a:r>
              <a:rPr lang="lt-LT" b="1" dirty="0">
                <a:solidFill>
                  <a:schemeClr val="accent5">
                    <a:lumMod val="50000"/>
                  </a:schemeClr>
                </a:solidFill>
              </a:rPr>
              <a:t> </a:t>
            </a:r>
            <a:r>
              <a:rPr lang="lt-LT" b="1" dirty="0" err="1">
                <a:solidFill>
                  <a:schemeClr val="accent5">
                    <a:lumMod val="50000"/>
                  </a:schemeClr>
                </a:solidFill>
              </a:rPr>
              <a:t>No</a:t>
            </a:r>
            <a:r>
              <a:rPr lang="lt-LT" b="1" dirty="0">
                <a:solidFill>
                  <a:schemeClr val="accent5">
                    <a:lumMod val="50000"/>
                  </a:schemeClr>
                </a:solidFill>
              </a:rPr>
              <a:t>. </a:t>
            </a:r>
            <a:r>
              <a:rPr lang="en-US" b="1" dirty="0">
                <a:solidFill>
                  <a:schemeClr val="accent5">
                    <a:lumMod val="50000"/>
                  </a:schemeClr>
                </a:solidFill>
              </a:rPr>
              <a:t>3</a:t>
            </a:r>
            <a:br>
              <a:rPr lang="lt-LT" b="1" dirty="0">
                <a:solidFill>
                  <a:schemeClr val="accent5">
                    <a:lumMod val="50000"/>
                  </a:schemeClr>
                </a:solidFill>
              </a:rPr>
            </a:br>
            <a:r>
              <a:rPr lang="lt-LT" b="1" dirty="0">
                <a:solidFill>
                  <a:schemeClr val="accent5">
                    <a:lumMod val="50000"/>
                  </a:schemeClr>
                </a:solidFill>
              </a:rPr>
              <a:t> </a:t>
            </a:r>
            <a:r>
              <a:rPr lang="en-GB" sz="3200" b="1" i="1" dirty="0"/>
              <a:t>Is it</a:t>
            </a:r>
            <a:r>
              <a:rPr lang="en-GB" sz="3200" i="1" dirty="0"/>
              <a:t> </a:t>
            </a:r>
            <a:r>
              <a:rPr lang="en-GB" sz="3200" b="1" i="1" dirty="0"/>
              <a:t>worth to start life style self-employment?</a:t>
            </a:r>
            <a:br>
              <a:rPr lang="en-GB" sz="3200" i="1" dirty="0"/>
            </a:br>
            <a:endParaRPr lang="lt-LT" sz="3200" i="1" dirty="0"/>
          </a:p>
        </p:txBody>
      </p:sp>
      <p:sp>
        <p:nvSpPr>
          <p:cNvPr id="3" name="Content Placeholder 2">
            <a:extLst>
              <a:ext uri="{FF2B5EF4-FFF2-40B4-BE49-F238E27FC236}">
                <a16:creationId xmlns:a16="http://schemas.microsoft.com/office/drawing/2014/main" id="{9B8CD5A7-F663-4174-857D-58DF33DF2DB1}"/>
              </a:ext>
            </a:extLst>
          </p:cNvPr>
          <p:cNvSpPr>
            <a:spLocks noGrp="1"/>
          </p:cNvSpPr>
          <p:nvPr>
            <p:ph idx="1"/>
          </p:nvPr>
        </p:nvSpPr>
        <p:spPr>
          <a:xfrm>
            <a:off x="1097280" y="1901952"/>
            <a:ext cx="7485888" cy="4136898"/>
          </a:xfrm>
        </p:spPr>
        <p:txBody>
          <a:bodyPr>
            <a:normAutofit/>
          </a:bodyPr>
          <a:lstStyle/>
          <a:p>
            <a:r>
              <a:rPr lang="en-GB" sz="2800" b="1" dirty="0">
                <a:effectLst>
                  <a:outerShdw blurRad="38100" dist="38100" dir="2700000" algn="tl">
                    <a:srgbClr val="000000">
                      <a:alpha val="43137"/>
                    </a:srgbClr>
                  </a:outerShdw>
                </a:effectLst>
              </a:rPr>
              <a:t>Pro. When you self-employed, it allows you:</a:t>
            </a:r>
          </a:p>
          <a:p>
            <a:endParaRPr lang="lt-LT" dirty="0"/>
          </a:p>
        </p:txBody>
      </p:sp>
      <p:pic>
        <p:nvPicPr>
          <p:cNvPr id="6" name="Picture 5"/>
          <p:cNvPicPr>
            <a:picLocks noChangeAspect="1"/>
          </p:cNvPicPr>
          <p:nvPr/>
        </p:nvPicPr>
        <p:blipFill>
          <a:blip r:embed="rId2"/>
          <a:stretch>
            <a:fillRect/>
          </a:stretch>
        </p:blipFill>
        <p:spPr>
          <a:xfrm>
            <a:off x="11180064" y="6176489"/>
            <a:ext cx="1024128" cy="681511"/>
          </a:xfrm>
          <a:prstGeom prst="rect">
            <a:avLst/>
          </a:prstGeom>
        </p:spPr>
      </p:pic>
      <p:pic>
        <p:nvPicPr>
          <p:cNvPr id="7" name="Picture 6"/>
          <p:cNvPicPr>
            <a:picLocks noChangeAspect="1"/>
          </p:cNvPicPr>
          <p:nvPr/>
        </p:nvPicPr>
        <p:blipFill>
          <a:blip r:embed="rId2"/>
          <a:stretch>
            <a:fillRect/>
          </a:stretch>
        </p:blipFill>
        <p:spPr>
          <a:xfrm>
            <a:off x="9198864" y="6176489"/>
            <a:ext cx="1024128" cy="681511"/>
          </a:xfrm>
          <a:prstGeom prst="rect">
            <a:avLst/>
          </a:prstGeom>
        </p:spPr>
      </p:pic>
      <p:pic>
        <p:nvPicPr>
          <p:cNvPr id="8" name="Picture 7"/>
          <p:cNvPicPr>
            <a:picLocks noChangeAspect="1"/>
          </p:cNvPicPr>
          <p:nvPr/>
        </p:nvPicPr>
        <p:blipFill>
          <a:blip r:embed="rId2"/>
          <a:stretch>
            <a:fillRect/>
          </a:stretch>
        </p:blipFill>
        <p:spPr>
          <a:xfrm>
            <a:off x="10222992" y="6176489"/>
            <a:ext cx="1024128" cy="681511"/>
          </a:xfrm>
          <a:prstGeom prst="rect">
            <a:avLst/>
          </a:prstGeom>
        </p:spPr>
      </p:pic>
      <p:sp>
        <p:nvSpPr>
          <p:cNvPr id="9" name="Rectangle 8"/>
          <p:cNvSpPr/>
          <p:nvPr/>
        </p:nvSpPr>
        <p:spPr>
          <a:xfrm>
            <a:off x="573024" y="2661160"/>
            <a:ext cx="10997184" cy="3046988"/>
          </a:xfrm>
          <a:prstGeom prst="rect">
            <a:avLst/>
          </a:prstGeom>
        </p:spPr>
        <p:txBody>
          <a:bodyPr wrap="square">
            <a:spAutoFit/>
          </a:bodyPr>
          <a:lstStyle/>
          <a:p>
            <a:pPr marL="285750" indent="-285750">
              <a:buClr>
                <a:schemeClr val="accent1">
                  <a:lumMod val="50000"/>
                </a:schemeClr>
              </a:buClr>
              <a:buFont typeface="Arial" panose="020B0604020202020204" pitchFamily="34" charset="0"/>
              <a:buChar char="•"/>
            </a:pPr>
            <a:r>
              <a:rPr lang="en-GB" sz="2400" dirty="0"/>
              <a:t>work more when you feel inspired and then take some time off when you need it</a:t>
            </a:r>
          </a:p>
          <a:p>
            <a:pPr marL="285750" indent="-285750">
              <a:buClr>
                <a:schemeClr val="accent1">
                  <a:lumMod val="50000"/>
                </a:schemeClr>
              </a:buClr>
              <a:buFont typeface="Arial" panose="020B0604020202020204" pitchFamily="34" charset="0"/>
              <a:buChar char="•"/>
            </a:pPr>
            <a:r>
              <a:rPr lang="en-GB" sz="2400" dirty="0"/>
              <a:t>have more freedom</a:t>
            </a:r>
          </a:p>
          <a:p>
            <a:pPr marL="285750" indent="-285750">
              <a:buClr>
                <a:schemeClr val="accent1">
                  <a:lumMod val="50000"/>
                </a:schemeClr>
              </a:buClr>
              <a:buFont typeface="Arial" panose="020B0604020202020204" pitchFamily="34" charset="0"/>
              <a:buChar char="•"/>
            </a:pPr>
            <a:r>
              <a:rPr lang="en-GB" sz="2400" dirty="0"/>
              <a:t>have no bosses</a:t>
            </a:r>
          </a:p>
          <a:p>
            <a:pPr marL="285750" indent="-285750">
              <a:buClr>
                <a:schemeClr val="accent1">
                  <a:lumMod val="50000"/>
                </a:schemeClr>
              </a:buClr>
              <a:buFont typeface="Arial" panose="020B0604020202020204" pitchFamily="34" charset="0"/>
              <a:buChar char="•"/>
            </a:pPr>
            <a:r>
              <a:rPr lang="en-GB" sz="2400" dirty="0"/>
              <a:t>can to take up new projects and develop your business in new directions</a:t>
            </a:r>
          </a:p>
          <a:p>
            <a:pPr marL="285750" indent="-285750">
              <a:buClr>
                <a:schemeClr val="accent1">
                  <a:lumMod val="50000"/>
                </a:schemeClr>
              </a:buClr>
              <a:buFont typeface="Arial" panose="020B0604020202020204" pitchFamily="34" charset="0"/>
              <a:buChar char="•"/>
            </a:pPr>
            <a:r>
              <a:rPr lang="en-GB" sz="2400" dirty="0"/>
              <a:t>can work on whatever you’re interested in</a:t>
            </a:r>
          </a:p>
          <a:p>
            <a:pPr marL="285750" indent="-285750">
              <a:buClr>
                <a:schemeClr val="accent1">
                  <a:lumMod val="50000"/>
                </a:schemeClr>
              </a:buClr>
              <a:buFont typeface="Arial" panose="020B0604020202020204" pitchFamily="34" charset="0"/>
              <a:buChar char="•"/>
            </a:pPr>
            <a:r>
              <a:rPr lang="en-GB" sz="2400" dirty="0"/>
              <a:t>no fixed working time</a:t>
            </a:r>
          </a:p>
          <a:p>
            <a:pPr marL="285750" indent="-285750">
              <a:buClr>
                <a:schemeClr val="accent1">
                  <a:lumMod val="50000"/>
                </a:schemeClr>
              </a:buClr>
              <a:buFont typeface="Arial" panose="020B0604020202020204" pitchFamily="34" charset="0"/>
              <a:buChar char="•"/>
            </a:pPr>
            <a:r>
              <a:rPr lang="en-GB" sz="2400" dirty="0"/>
              <a:t>satisfaction and contentment</a:t>
            </a:r>
          </a:p>
          <a:p>
            <a:pPr marL="285750" indent="-285750">
              <a:buClr>
                <a:schemeClr val="accent1">
                  <a:lumMod val="50000"/>
                </a:schemeClr>
              </a:buClr>
              <a:buFont typeface="Arial" panose="020B0604020202020204" pitchFamily="34" charset="0"/>
              <a:buChar char="•"/>
            </a:pPr>
            <a:r>
              <a:rPr lang="en-GB" sz="2400" dirty="0"/>
              <a:t>build your own community</a:t>
            </a:r>
          </a:p>
        </p:txBody>
      </p:sp>
    </p:spTree>
    <p:extLst>
      <p:ext uri="{BB962C8B-B14F-4D97-AF65-F5344CB8AC3E}">
        <p14:creationId xmlns:p14="http://schemas.microsoft.com/office/powerpoint/2010/main" val="381450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F6E1-0F51-4761-A26A-9A43C6889C16}"/>
              </a:ext>
            </a:extLst>
          </p:cNvPr>
          <p:cNvSpPr>
            <a:spLocks noGrp="1"/>
          </p:cNvSpPr>
          <p:nvPr>
            <p:ph type="title"/>
          </p:nvPr>
        </p:nvSpPr>
        <p:spPr>
          <a:xfrm>
            <a:off x="1475232" y="286603"/>
            <a:ext cx="9680448" cy="1859189"/>
          </a:xfrm>
        </p:spPr>
        <p:txBody>
          <a:bodyPr>
            <a:noAutofit/>
          </a:bodyPr>
          <a:lstStyle/>
          <a:p>
            <a:br>
              <a:rPr lang="en-GB" sz="3200" dirty="0"/>
            </a:br>
            <a:br>
              <a:rPr lang="lt-LT" sz="3200" dirty="0"/>
            </a:br>
            <a:br>
              <a:rPr lang="lt-LT" sz="3200" dirty="0"/>
            </a:br>
            <a:r>
              <a:rPr lang="en-GB" b="1" dirty="0">
                <a:solidFill>
                  <a:schemeClr val="accent5">
                    <a:lumMod val="50000"/>
                  </a:schemeClr>
                </a:solidFill>
              </a:rPr>
              <a:t>Practical exercise</a:t>
            </a:r>
            <a:r>
              <a:rPr lang="lt-LT" b="1" dirty="0">
                <a:solidFill>
                  <a:schemeClr val="accent5">
                    <a:lumMod val="50000"/>
                  </a:schemeClr>
                </a:solidFill>
              </a:rPr>
              <a:t> </a:t>
            </a:r>
            <a:r>
              <a:rPr lang="lt-LT" b="1" dirty="0" err="1">
                <a:solidFill>
                  <a:schemeClr val="accent5">
                    <a:lumMod val="50000"/>
                  </a:schemeClr>
                </a:solidFill>
              </a:rPr>
              <a:t>No</a:t>
            </a:r>
            <a:r>
              <a:rPr lang="lt-LT" b="1" dirty="0">
                <a:solidFill>
                  <a:schemeClr val="accent5">
                    <a:lumMod val="50000"/>
                  </a:schemeClr>
                </a:solidFill>
              </a:rPr>
              <a:t>. </a:t>
            </a:r>
            <a:r>
              <a:rPr lang="en-US" b="1" dirty="0">
                <a:solidFill>
                  <a:schemeClr val="accent5">
                    <a:lumMod val="50000"/>
                  </a:schemeClr>
                </a:solidFill>
              </a:rPr>
              <a:t>3</a:t>
            </a:r>
            <a:br>
              <a:rPr lang="lt-LT" b="1" dirty="0">
                <a:solidFill>
                  <a:schemeClr val="accent5">
                    <a:lumMod val="50000"/>
                  </a:schemeClr>
                </a:solidFill>
              </a:rPr>
            </a:br>
            <a:r>
              <a:rPr lang="lt-LT" b="1" dirty="0">
                <a:solidFill>
                  <a:schemeClr val="accent5">
                    <a:lumMod val="50000"/>
                  </a:schemeClr>
                </a:solidFill>
              </a:rPr>
              <a:t> </a:t>
            </a:r>
            <a:r>
              <a:rPr lang="en-GB" sz="3200" b="1" i="1" dirty="0"/>
              <a:t>Is it</a:t>
            </a:r>
            <a:r>
              <a:rPr lang="en-GB" sz="3200" i="1" dirty="0"/>
              <a:t> </a:t>
            </a:r>
            <a:r>
              <a:rPr lang="en-GB" sz="3200" b="1" i="1" dirty="0"/>
              <a:t>worth to start life style self-employment?</a:t>
            </a:r>
            <a:br>
              <a:rPr lang="en-GB" sz="3200" i="1" dirty="0"/>
            </a:br>
            <a:endParaRPr lang="lt-LT" sz="3200" i="1" dirty="0"/>
          </a:p>
        </p:txBody>
      </p:sp>
      <p:sp>
        <p:nvSpPr>
          <p:cNvPr id="3" name="Content Placeholder 2">
            <a:extLst>
              <a:ext uri="{FF2B5EF4-FFF2-40B4-BE49-F238E27FC236}">
                <a16:creationId xmlns:a16="http://schemas.microsoft.com/office/drawing/2014/main" id="{9B8CD5A7-F663-4174-857D-58DF33DF2DB1}"/>
              </a:ext>
            </a:extLst>
          </p:cNvPr>
          <p:cNvSpPr>
            <a:spLocks noGrp="1"/>
          </p:cNvSpPr>
          <p:nvPr>
            <p:ph idx="1"/>
          </p:nvPr>
        </p:nvSpPr>
        <p:spPr>
          <a:xfrm>
            <a:off x="438912" y="1901952"/>
            <a:ext cx="11606784" cy="4136898"/>
          </a:xfrm>
        </p:spPr>
        <p:txBody>
          <a:bodyPr>
            <a:normAutofit fontScale="92500" lnSpcReduction="10000"/>
          </a:bodyPr>
          <a:lstStyle/>
          <a:p>
            <a:r>
              <a:rPr lang="en-GB" sz="2800" b="1" dirty="0"/>
              <a:t>Cons. Few things make obstacles for self-employment</a:t>
            </a:r>
            <a:r>
              <a:rPr lang="en-GB" sz="2800" b="1" dirty="0">
                <a:effectLst>
                  <a:outerShdw blurRad="38100" dist="38100" dir="2700000" algn="tl">
                    <a:srgbClr val="000000">
                      <a:alpha val="43137"/>
                    </a:srgbClr>
                  </a:outerShdw>
                </a:effectLst>
              </a:rPr>
              <a:t>:</a:t>
            </a:r>
          </a:p>
          <a:p>
            <a:pPr marL="719138" indent="-719138">
              <a:buFont typeface="Wingdings" panose="05000000000000000000" pitchFamily="2" charset="2"/>
              <a:buChar char="§"/>
            </a:pPr>
            <a:r>
              <a:rPr lang="en-GB" dirty="0"/>
              <a:t>own business is something only rich people and the lucky ones can afford</a:t>
            </a:r>
          </a:p>
          <a:p>
            <a:pPr marL="719138" indent="-719138">
              <a:buFont typeface="Wingdings" panose="05000000000000000000" pitchFamily="2" charset="2"/>
              <a:buChar char="§"/>
            </a:pPr>
            <a:r>
              <a:rPr lang="en-GB" dirty="0"/>
              <a:t>nothing works in this economy			</a:t>
            </a:r>
          </a:p>
          <a:p>
            <a:pPr marL="719138" indent="-719138">
              <a:buFont typeface="Wingdings" panose="05000000000000000000" pitchFamily="2" charset="2"/>
              <a:buChar char="§"/>
            </a:pPr>
            <a:r>
              <a:rPr lang="en-GB" dirty="0"/>
              <a:t> it probably won’t work			</a:t>
            </a:r>
          </a:p>
          <a:p>
            <a:pPr marL="719138" indent="-719138">
              <a:buFont typeface="Wingdings" panose="05000000000000000000" pitchFamily="2" charset="2"/>
              <a:buChar char="§"/>
            </a:pPr>
            <a:r>
              <a:rPr lang="en-GB" dirty="0"/>
              <a:t>it’s not the right time			</a:t>
            </a:r>
          </a:p>
          <a:p>
            <a:pPr marL="719138" indent="-719138">
              <a:buFont typeface="Wingdings" panose="05000000000000000000" pitchFamily="2" charset="2"/>
              <a:buChar char="§"/>
            </a:pPr>
            <a:r>
              <a:rPr lang="en-GB" dirty="0"/>
              <a:t>it’s safer to just keep your current job			</a:t>
            </a:r>
          </a:p>
          <a:p>
            <a:pPr marL="719138" indent="-719138">
              <a:buFont typeface="Wingdings" panose="05000000000000000000" pitchFamily="2" charset="2"/>
              <a:buChar char="§"/>
            </a:pPr>
            <a:r>
              <a:rPr lang="en-GB" dirty="0"/>
              <a:t>the idea of doing what you love, making it your career, helping people and making a lot of money out of it, sounds crazy and impossible to most people			</a:t>
            </a:r>
          </a:p>
          <a:p>
            <a:pPr marL="719138" indent="-719138">
              <a:buFont typeface="Wingdings" panose="05000000000000000000" pitchFamily="2" charset="2"/>
              <a:buChar char="§"/>
            </a:pPr>
            <a:r>
              <a:rPr lang="en-GB" dirty="0"/>
              <a:t>it takes knowing the right people			</a:t>
            </a:r>
          </a:p>
          <a:p>
            <a:pPr marL="719138" indent="-719138">
              <a:buFont typeface="Wingdings" panose="05000000000000000000" pitchFamily="2" charset="2"/>
              <a:buChar char="§"/>
            </a:pPr>
            <a:r>
              <a:rPr lang="en-GB" dirty="0"/>
              <a:t>too risky			</a:t>
            </a:r>
          </a:p>
          <a:p>
            <a:pPr marL="719138" indent="-719138"/>
            <a:endParaRPr lang="lt-LT" dirty="0"/>
          </a:p>
        </p:txBody>
      </p:sp>
      <p:pic>
        <p:nvPicPr>
          <p:cNvPr id="6" name="Picture 5"/>
          <p:cNvPicPr>
            <a:picLocks noChangeAspect="1"/>
          </p:cNvPicPr>
          <p:nvPr/>
        </p:nvPicPr>
        <p:blipFill>
          <a:blip r:embed="rId2"/>
          <a:stretch>
            <a:fillRect/>
          </a:stretch>
        </p:blipFill>
        <p:spPr>
          <a:xfrm>
            <a:off x="11180064" y="6176489"/>
            <a:ext cx="1024128" cy="681511"/>
          </a:xfrm>
          <a:prstGeom prst="rect">
            <a:avLst/>
          </a:prstGeom>
        </p:spPr>
      </p:pic>
      <p:pic>
        <p:nvPicPr>
          <p:cNvPr id="7" name="Picture 6"/>
          <p:cNvPicPr>
            <a:picLocks noChangeAspect="1"/>
          </p:cNvPicPr>
          <p:nvPr/>
        </p:nvPicPr>
        <p:blipFill>
          <a:blip r:embed="rId2"/>
          <a:stretch>
            <a:fillRect/>
          </a:stretch>
        </p:blipFill>
        <p:spPr>
          <a:xfrm>
            <a:off x="9198864" y="6176489"/>
            <a:ext cx="1024128" cy="681511"/>
          </a:xfrm>
          <a:prstGeom prst="rect">
            <a:avLst/>
          </a:prstGeom>
        </p:spPr>
      </p:pic>
      <p:pic>
        <p:nvPicPr>
          <p:cNvPr id="8" name="Picture 7"/>
          <p:cNvPicPr>
            <a:picLocks noChangeAspect="1"/>
          </p:cNvPicPr>
          <p:nvPr/>
        </p:nvPicPr>
        <p:blipFill>
          <a:blip r:embed="rId2"/>
          <a:stretch>
            <a:fillRect/>
          </a:stretch>
        </p:blipFill>
        <p:spPr>
          <a:xfrm>
            <a:off x="10222992" y="6176489"/>
            <a:ext cx="1024128" cy="681511"/>
          </a:xfrm>
          <a:prstGeom prst="rect">
            <a:avLst/>
          </a:prstGeom>
        </p:spPr>
      </p:pic>
    </p:spTree>
    <p:extLst>
      <p:ext uri="{BB962C8B-B14F-4D97-AF65-F5344CB8AC3E}">
        <p14:creationId xmlns:p14="http://schemas.microsoft.com/office/powerpoint/2010/main" val="2236605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F6E1-0F51-4761-A26A-9A43C6889C16}"/>
              </a:ext>
            </a:extLst>
          </p:cNvPr>
          <p:cNvSpPr>
            <a:spLocks noGrp="1"/>
          </p:cNvSpPr>
          <p:nvPr>
            <p:ph type="title"/>
          </p:nvPr>
        </p:nvSpPr>
        <p:spPr/>
        <p:txBody>
          <a:bodyPr>
            <a:noAutofit/>
          </a:bodyPr>
          <a:lstStyle/>
          <a:p>
            <a:r>
              <a:rPr lang="lt-LT" sz="3200" b="1" i="1" dirty="0" err="1">
                <a:ea typeface="Times New Roman" panose="02020603050405020304" pitchFamily="18" charset="0"/>
                <a:cs typeface="Times New Roman" panose="02020603050405020304" pitchFamily="18" charset="0"/>
              </a:rPr>
              <a:t>Discussion</a:t>
            </a:r>
            <a:r>
              <a:rPr lang="lt-LT" sz="3200" b="1" i="1" dirty="0">
                <a:ea typeface="Times New Roman" panose="02020603050405020304" pitchFamily="18" charset="0"/>
                <a:cs typeface="Times New Roman" panose="02020603050405020304" pitchFamily="18" charset="0"/>
              </a:rPr>
              <a:t> </a:t>
            </a:r>
            <a:r>
              <a:rPr lang="lt-LT" sz="3200" b="1" i="1" dirty="0" err="1">
                <a:ea typeface="Times New Roman" panose="02020603050405020304" pitchFamily="18" charset="0"/>
                <a:cs typeface="Times New Roman" panose="02020603050405020304" pitchFamily="18" charset="0"/>
              </a:rPr>
              <a:t>on</a:t>
            </a:r>
            <a:r>
              <a:rPr lang="lt-LT" sz="3200" b="1" i="1" dirty="0">
                <a:ea typeface="Times New Roman" panose="02020603050405020304" pitchFamily="18" charset="0"/>
                <a:cs typeface="Times New Roman" panose="02020603050405020304" pitchFamily="18" charset="0"/>
              </a:rPr>
              <a:t> OERS </a:t>
            </a:r>
            <a:r>
              <a:rPr lang="lt-LT" sz="3200" b="1" i="1" dirty="0" err="1">
                <a:ea typeface="Times New Roman" panose="02020603050405020304" pitchFamily="18" charset="0"/>
                <a:cs typeface="Times New Roman" panose="02020603050405020304" pitchFamily="18" charset="0"/>
              </a:rPr>
              <a:t>on</a:t>
            </a:r>
            <a:r>
              <a:rPr lang="lt-LT" sz="3200" b="1" i="1" dirty="0">
                <a:ea typeface="Times New Roman" panose="02020603050405020304" pitchFamily="18" charset="0"/>
                <a:cs typeface="Times New Roman" panose="02020603050405020304" pitchFamily="18" charset="0"/>
              </a:rPr>
              <a:t> </a:t>
            </a:r>
            <a:r>
              <a:rPr lang="lt-LT" sz="3200" b="1" i="1" dirty="0" err="1">
                <a:ea typeface="Times New Roman" panose="02020603050405020304" pitchFamily="18" charset="0"/>
                <a:cs typeface="Times New Roman" panose="02020603050405020304" pitchFamily="18" charset="0"/>
              </a:rPr>
              <a:t>the</a:t>
            </a:r>
            <a:r>
              <a:rPr lang="lt-LT" sz="3200" b="1" i="1" dirty="0">
                <a:ea typeface="Times New Roman" panose="02020603050405020304" pitchFamily="18" charset="0"/>
                <a:cs typeface="Times New Roman" panose="02020603050405020304" pitchFamily="18" charset="0"/>
              </a:rPr>
              <a:t> </a:t>
            </a:r>
            <a:r>
              <a:rPr lang="lt-LT" sz="3200" b="1" i="1" dirty="0" err="1">
                <a:ea typeface="Times New Roman" panose="02020603050405020304" pitchFamily="18" charset="0"/>
                <a:cs typeface="Times New Roman" panose="02020603050405020304" pitchFamily="18" charset="0"/>
              </a:rPr>
              <a:t>theme</a:t>
            </a:r>
            <a:r>
              <a:rPr lang="lt-LT" sz="3200" b="1" i="1" dirty="0">
                <a:ea typeface="Times New Roman" panose="02020603050405020304" pitchFamily="18" charset="0"/>
                <a:cs typeface="Times New Roman" panose="02020603050405020304" pitchFamily="18" charset="0"/>
              </a:rPr>
              <a:t> „</a:t>
            </a:r>
            <a:r>
              <a:rPr lang="en-GB" sz="3200" b="1" dirty="0">
                <a:solidFill>
                  <a:schemeClr val="accent5">
                    <a:lumMod val="50000"/>
                  </a:schemeClr>
                </a:solidFill>
              </a:rPr>
              <a:t>Life-Style Entrepreneurship</a:t>
            </a:r>
            <a:r>
              <a:rPr lang="lt-LT" sz="3200" b="1" dirty="0">
                <a:solidFill>
                  <a:schemeClr val="accent5">
                    <a:lumMod val="50000"/>
                  </a:schemeClr>
                </a:solidFill>
              </a:rPr>
              <a:t>“</a:t>
            </a:r>
            <a:endParaRPr lang="lt-LT" sz="3200" dirty="0"/>
          </a:p>
        </p:txBody>
      </p:sp>
      <p:sp>
        <p:nvSpPr>
          <p:cNvPr id="3" name="Content Placeholder 2">
            <a:extLst>
              <a:ext uri="{FF2B5EF4-FFF2-40B4-BE49-F238E27FC236}">
                <a16:creationId xmlns:a16="http://schemas.microsoft.com/office/drawing/2014/main" id="{9B8CD5A7-F663-4174-857D-58DF33DF2DB1}"/>
              </a:ext>
            </a:extLst>
          </p:cNvPr>
          <p:cNvSpPr>
            <a:spLocks noGrp="1"/>
          </p:cNvSpPr>
          <p:nvPr>
            <p:ph idx="1"/>
          </p:nvPr>
        </p:nvSpPr>
        <p:spPr>
          <a:noFill/>
        </p:spPr>
        <p:txBody>
          <a:bodyPr>
            <a:normAutofit/>
          </a:bodyPr>
          <a:lstStyle/>
          <a:p>
            <a:pPr marL="273050" indent="-273050" fontAlgn="base">
              <a:lnSpc>
                <a:spcPct val="115000"/>
              </a:lnSpc>
              <a:spcAft>
                <a:spcPts val="1000"/>
              </a:spcAft>
              <a:buFont typeface="Arial" panose="020B0604020202020204" pitchFamily="34" charset="0"/>
              <a:buChar char="•"/>
            </a:pPr>
            <a:r>
              <a:rPr lang="en-US" sz="1800" dirty="0">
                <a:ea typeface="Calibri" panose="020F0502020204030204" pitchFamily="34" charset="0"/>
                <a:cs typeface="Times New Roman" panose="02020603050405020304" pitchFamily="18" charset="0"/>
              </a:rPr>
              <a:t>Which OERs are done by youth learners? </a:t>
            </a:r>
          </a:p>
          <a:p>
            <a:pPr marL="273050" indent="-273050" fontAlgn="base">
              <a:lnSpc>
                <a:spcPct val="115000"/>
              </a:lnSpc>
              <a:spcAft>
                <a:spcPts val="1000"/>
              </a:spcAft>
              <a:buFont typeface="Arial" panose="020B0604020202020204" pitchFamily="34" charset="0"/>
              <a:buChar char="•"/>
            </a:pPr>
            <a:r>
              <a:rPr lang="en-US" sz="1800" dirty="0">
                <a:ea typeface="Calibri" panose="020F0502020204030204" pitchFamily="34" charset="0"/>
                <a:cs typeface="Times New Roman" panose="02020603050405020304" pitchFamily="18" charset="0"/>
              </a:rPr>
              <a:t>Were there any OERs which were not interesting and not chosen by learners?</a:t>
            </a:r>
          </a:p>
          <a:p>
            <a:pPr marL="273050" indent="-273050" fontAlgn="base">
              <a:lnSpc>
                <a:spcPct val="115000"/>
              </a:lnSpc>
              <a:spcAft>
                <a:spcPts val="1000"/>
              </a:spcAft>
              <a:buFont typeface="Arial" panose="020B0604020202020204" pitchFamily="34" charset="0"/>
              <a:buChar char="•"/>
            </a:pPr>
            <a:r>
              <a:rPr lang="en-US" sz="1800" dirty="0">
                <a:ea typeface="Calibri" panose="020F0502020204030204" pitchFamily="34" charset="0"/>
                <a:cs typeface="Times New Roman" panose="02020603050405020304" pitchFamily="18" charset="0"/>
              </a:rPr>
              <a:t>Was the information provided in OERs easy understandable?</a:t>
            </a:r>
          </a:p>
          <a:p>
            <a:pPr marL="273050" indent="-273050" fontAlgn="base">
              <a:lnSpc>
                <a:spcPct val="115000"/>
              </a:lnSpc>
              <a:spcAft>
                <a:spcPts val="1000"/>
              </a:spcAft>
              <a:buFont typeface="Arial" panose="020B0604020202020204" pitchFamily="34" charset="0"/>
              <a:buChar char="•"/>
            </a:pPr>
            <a:r>
              <a:rPr lang="en-US" sz="1800" dirty="0">
                <a:ea typeface="Calibri" panose="020F0502020204030204" pitchFamily="34" charset="0"/>
                <a:cs typeface="Times New Roman" panose="02020603050405020304" pitchFamily="18" charset="0"/>
              </a:rPr>
              <a:t>Were there any challenges/difficulties when doing the OERs?</a:t>
            </a:r>
          </a:p>
          <a:p>
            <a:pPr marL="273050" indent="-273050" fontAlgn="base">
              <a:lnSpc>
                <a:spcPct val="115000"/>
              </a:lnSpc>
              <a:spcAft>
                <a:spcPts val="1000"/>
              </a:spcAft>
              <a:buFont typeface="Arial" panose="020B0604020202020204" pitchFamily="34" charset="0"/>
              <a:buChar char="•"/>
            </a:pPr>
            <a:r>
              <a:rPr lang="en-US" sz="1800" dirty="0">
                <a:ea typeface="Calibri" panose="020F0502020204030204" pitchFamily="34" charset="0"/>
                <a:cs typeface="Times New Roman" panose="02020603050405020304" pitchFamily="18" charset="0"/>
              </a:rPr>
              <a:t>Lessons learnt.</a:t>
            </a:r>
          </a:p>
          <a:p>
            <a:pPr fontAlgn="base">
              <a:lnSpc>
                <a:spcPct val="115000"/>
              </a:lnSpc>
              <a:spcAft>
                <a:spcPts val="1000"/>
              </a:spcAft>
              <a:buFont typeface="Arial" panose="020B0604020202020204" pitchFamily="34" charset="0"/>
              <a:buChar char="•"/>
            </a:pPr>
            <a:endParaRPr lang="lt-LT" sz="1800" dirty="0">
              <a:ea typeface="Calibri" panose="020F0502020204030204" pitchFamily="34" charset="0"/>
              <a:cs typeface="Times New Roman" panose="02020603050405020304" pitchFamily="18" charset="0"/>
            </a:endParaRPr>
          </a:p>
          <a:p>
            <a:pPr>
              <a:lnSpc>
                <a:spcPct val="120000"/>
              </a:lnSpc>
              <a:spcBef>
                <a:spcPts val="600"/>
              </a:spcBef>
              <a:buFont typeface="Arial" panose="020B0604020202020204" pitchFamily="34" charset="0"/>
              <a:buChar char="•"/>
            </a:pPr>
            <a:endParaRPr lang="en-GB" dirty="0"/>
          </a:p>
        </p:txBody>
      </p:sp>
    </p:spTree>
    <p:extLst>
      <p:ext uri="{BB962C8B-B14F-4D97-AF65-F5344CB8AC3E}">
        <p14:creationId xmlns:p14="http://schemas.microsoft.com/office/powerpoint/2010/main" val="2689295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F6E1-0F51-4761-A26A-9A43C6889C16}"/>
              </a:ext>
            </a:extLst>
          </p:cNvPr>
          <p:cNvSpPr>
            <a:spLocks noGrp="1"/>
          </p:cNvSpPr>
          <p:nvPr>
            <p:ph type="title"/>
          </p:nvPr>
        </p:nvSpPr>
        <p:spPr/>
        <p:txBody>
          <a:bodyPr>
            <a:noAutofit/>
          </a:bodyPr>
          <a:lstStyle/>
          <a:p>
            <a:br>
              <a:rPr lang="en-GB" sz="3200" dirty="0"/>
            </a:br>
            <a:r>
              <a:rPr lang="en-GB" b="1" dirty="0">
                <a:solidFill>
                  <a:schemeClr val="accent5">
                    <a:lumMod val="50000"/>
                  </a:schemeClr>
                </a:solidFill>
              </a:rPr>
              <a:t>Mid-term monitoring of the Mentoring</a:t>
            </a:r>
            <a:endParaRPr lang="lt-LT" sz="3200" dirty="0"/>
          </a:p>
        </p:txBody>
      </p:sp>
      <p:sp>
        <p:nvSpPr>
          <p:cNvPr id="3" name="Content Placeholder 2">
            <a:extLst>
              <a:ext uri="{FF2B5EF4-FFF2-40B4-BE49-F238E27FC236}">
                <a16:creationId xmlns:a16="http://schemas.microsoft.com/office/drawing/2014/main" id="{9B8CD5A7-F663-4174-857D-58DF33DF2DB1}"/>
              </a:ext>
            </a:extLst>
          </p:cNvPr>
          <p:cNvSpPr>
            <a:spLocks noGrp="1"/>
          </p:cNvSpPr>
          <p:nvPr>
            <p:ph idx="1"/>
          </p:nvPr>
        </p:nvSpPr>
        <p:spPr>
          <a:xfrm>
            <a:off x="1097280" y="1845734"/>
            <a:ext cx="10058400" cy="4433768"/>
          </a:xfrm>
        </p:spPr>
        <p:txBody>
          <a:bodyPr>
            <a:normAutofit/>
          </a:bodyPr>
          <a:lstStyle/>
          <a:p>
            <a:r>
              <a:rPr lang="en-GB" dirty="0"/>
              <a:t> </a:t>
            </a:r>
            <a:endParaRPr lang="lt-LT" dirty="0"/>
          </a:p>
          <a:p>
            <a:pPr marL="536575" lvl="0" indent="-268288">
              <a:buFont typeface="Wingdings" panose="05000000000000000000" pitchFamily="2" charset="2"/>
              <a:buChar char="§"/>
            </a:pPr>
            <a:r>
              <a:rPr lang="en-GB" dirty="0"/>
              <a:t>How the process of the </a:t>
            </a:r>
            <a:r>
              <a:rPr lang="en-GB" b="1" dirty="0"/>
              <a:t>Social Mentoring on lifestyle self-employment </a:t>
            </a:r>
            <a:r>
              <a:rPr lang="en-GB" dirty="0"/>
              <a:t>is going on?</a:t>
            </a:r>
            <a:endParaRPr lang="lt-LT" dirty="0"/>
          </a:p>
          <a:p>
            <a:pPr marL="536575" lvl="0" indent="-268288">
              <a:buFont typeface="Wingdings" panose="05000000000000000000" pitchFamily="2" charset="2"/>
              <a:buChar char="§"/>
            </a:pPr>
            <a:r>
              <a:rPr lang="en-GB" dirty="0"/>
              <a:t>Are there any challenges, obstacles?</a:t>
            </a:r>
            <a:endParaRPr lang="lt-LT" dirty="0"/>
          </a:p>
          <a:p>
            <a:pPr marL="536575" lvl="0" indent="-268288">
              <a:buFont typeface="Wingdings" panose="05000000000000000000" pitchFamily="2" charset="2"/>
              <a:buChar char="§"/>
            </a:pPr>
            <a:r>
              <a:rPr lang="en-GB" dirty="0"/>
              <a:t>Is the communication with mentor (and other mentees) going fluently?</a:t>
            </a:r>
            <a:endParaRPr lang="lt-LT" dirty="0"/>
          </a:p>
          <a:p>
            <a:pPr marL="536575" indent="-268288">
              <a:buFont typeface="Wingdings" panose="05000000000000000000" pitchFamily="2" charset="2"/>
              <a:buChar char="§"/>
            </a:pPr>
            <a:r>
              <a:rPr lang="en-GB" dirty="0"/>
              <a:t>How are you satisfied with your mentor, other mentees?</a:t>
            </a:r>
            <a:endParaRPr lang="lt-LT" dirty="0"/>
          </a:p>
          <a:p>
            <a:pPr marL="536575" lvl="0" indent="-268288">
              <a:buFont typeface="Wingdings" panose="05000000000000000000" pitchFamily="2" charset="2"/>
              <a:buChar char="§"/>
            </a:pPr>
            <a:r>
              <a:rPr lang="en-GB" dirty="0"/>
              <a:t>Is the confidentiality being respected?</a:t>
            </a:r>
            <a:endParaRPr lang="lt-LT" dirty="0"/>
          </a:p>
          <a:p>
            <a:pPr marL="536575" lvl="0" indent="-268288">
              <a:buFont typeface="Wingdings" panose="05000000000000000000" pitchFamily="2" charset="2"/>
              <a:buChar char="§"/>
            </a:pPr>
            <a:r>
              <a:rPr lang="en-GB" dirty="0"/>
              <a:t>What improvements you can offer for the process of blended mentoring?</a:t>
            </a:r>
            <a:endParaRPr lang="lt-LT" dirty="0"/>
          </a:p>
          <a:p>
            <a:pPr>
              <a:lnSpc>
                <a:spcPct val="120000"/>
              </a:lnSpc>
              <a:spcBef>
                <a:spcPts val="600"/>
              </a:spcBef>
            </a:pPr>
            <a:endParaRPr lang="en-GB" dirty="0"/>
          </a:p>
        </p:txBody>
      </p:sp>
      <p:pic>
        <p:nvPicPr>
          <p:cNvPr id="4098" name="Picture 2" descr="Vaizdo rezultatas pagal uÅ¾klausÄ â monitoringâ"/>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714103" y="3271471"/>
            <a:ext cx="2143125" cy="2143125"/>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a:extLst/>
        </p:spPr>
      </p:pic>
    </p:spTree>
    <p:extLst>
      <p:ext uri="{BB962C8B-B14F-4D97-AF65-F5344CB8AC3E}">
        <p14:creationId xmlns:p14="http://schemas.microsoft.com/office/powerpoint/2010/main" val="3965230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A475B-F3A9-4E3E-BA2D-62CBDADAD36C}"/>
              </a:ext>
            </a:extLst>
          </p:cNvPr>
          <p:cNvSpPr>
            <a:spLocks noGrp="1"/>
          </p:cNvSpPr>
          <p:nvPr>
            <p:ph type="title"/>
          </p:nvPr>
        </p:nvSpPr>
        <p:spPr>
          <a:xfrm>
            <a:off x="1192530" y="896203"/>
            <a:ext cx="10058400" cy="1450757"/>
          </a:xfrm>
        </p:spPr>
        <p:txBody>
          <a:bodyPr>
            <a:normAutofit/>
          </a:bodyPr>
          <a:lstStyle/>
          <a:p>
            <a:r>
              <a:rPr lang="lt-LT" b="1" dirty="0">
                <a:solidFill>
                  <a:schemeClr val="accent5">
                    <a:lumMod val="50000"/>
                  </a:schemeClr>
                </a:solidFill>
              </a:rPr>
              <a:t>Homework</a:t>
            </a:r>
            <a:br>
              <a:rPr lang="en-GB" b="1" dirty="0">
                <a:solidFill>
                  <a:schemeClr val="accent5">
                    <a:lumMod val="50000"/>
                  </a:schemeClr>
                </a:solidFill>
              </a:rPr>
            </a:br>
            <a:endParaRPr lang="en-GB" b="1" dirty="0">
              <a:solidFill>
                <a:schemeClr val="accent5">
                  <a:lumMod val="50000"/>
                </a:schemeClr>
              </a:solidFill>
            </a:endParaRPr>
          </a:p>
        </p:txBody>
      </p:sp>
      <p:sp>
        <p:nvSpPr>
          <p:cNvPr id="3" name="Content Placeholder 2">
            <a:extLst>
              <a:ext uri="{FF2B5EF4-FFF2-40B4-BE49-F238E27FC236}">
                <a16:creationId xmlns:a16="http://schemas.microsoft.com/office/drawing/2014/main" id="{F6E2BBB0-B63B-48BF-BAF0-B91231FA9A37}"/>
              </a:ext>
            </a:extLst>
          </p:cNvPr>
          <p:cNvSpPr>
            <a:spLocks noGrp="1"/>
          </p:cNvSpPr>
          <p:nvPr>
            <p:ph idx="1"/>
          </p:nvPr>
        </p:nvSpPr>
        <p:spPr>
          <a:xfrm>
            <a:off x="1192529" y="1833541"/>
            <a:ext cx="9944043" cy="4417133"/>
          </a:xfrm>
          <a:noFill/>
        </p:spPr>
        <p:txBody>
          <a:bodyPr>
            <a:normAutofit fontScale="85000" lnSpcReduction="10000"/>
          </a:bodyPr>
          <a:lstStyle/>
          <a:p>
            <a:pPr marL="0" lvl="0" indent="0">
              <a:buNone/>
            </a:pPr>
            <a:r>
              <a:rPr lang="en-GB" dirty="0"/>
              <a:t>Setting tasks for the 6</a:t>
            </a:r>
            <a:r>
              <a:rPr lang="en-GB" baseline="30000" dirty="0"/>
              <a:t>th</a:t>
            </a:r>
            <a:r>
              <a:rPr lang="en-GB" dirty="0"/>
              <a:t> online session</a:t>
            </a:r>
          </a:p>
          <a:p>
            <a:pPr marL="450850" lvl="0" indent="-450850">
              <a:buFont typeface="Wingdings" panose="05000000000000000000" pitchFamily="2" charset="2"/>
              <a:buChar char="§"/>
            </a:pPr>
            <a:r>
              <a:rPr lang="en-GB" dirty="0">
                <a:solidFill>
                  <a:schemeClr val="tx1"/>
                </a:solidFill>
              </a:rPr>
              <a:t>Individual  online work on third thematic area: “</a:t>
            </a:r>
            <a:r>
              <a:rPr lang="en-GB" i="1" dirty="0">
                <a:solidFill>
                  <a:schemeClr val="tx1"/>
                </a:solidFill>
              </a:rPr>
              <a:t>Business principles and Marketing in Life-Style Entrepreneurship” </a:t>
            </a:r>
            <a:endParaRPr lang="lt-LT" dirty="0">
              <a:solidFill>
                <a:schemeClr val="tx1"/>
              </a:solidFill>
            </a:endParaRPr>
          </a:p>
          <a:p>
            <a:pPr marL="450850" lvl="0" indent="-450850">
              <a:buFont typeface="Wingdings" panose="05000000000000000000" pitchFamily="2" charset="2"/>
              <a:buChar char="§"/>
            </a:pPr>
            <a:r>
              <a:rPr lang="en-GB" dirty="0">
                <a:solidFill>
                  <a:schemeClr val="tx1"/>
                </a:solidFill>
              </a:rPr>
              <a:t> OER’s from the third thematic area</a:t>
            </a:r>
            <a:r>
              <a:rPr lang="lt-LT" dirty="0">
                <a:solidFill>
                  <a:schemeClr val="tx1"/>
                </a:solidFill>
              </a:rPr>
              <a:t>:</a:t>
            </a:r>
          </a:p>
          <a:p>
            <a:pPr marL="743458" lvl="1" indent="-450850">
              <a:buFont typeface="Wingdings" panose="05000000000000000000" pitchFamily="2" charset="2"/>
              <a:buChar char="§"/>
            </a:pPr>
            <a:r>
              <a:rPr lang="en-US" dirty="0">
                <a:solidFill>
                  <a:schemeClr val="tx1"/>
                </a:solidFill>
              </a:rPr>
              <a:t>What are the main principles that I have to follow to develop my own business?</a:t>
            </a:r>
          </a:p>
          <a:p>
            <a:pPr marL="743458" lvl="1" indent="-450850">
              <a:buFont typeface="Wingdings" panose="05000000000000000000" pitchFamily="2" charset="2"/>
              <a:buChar char="§"/>
            </a:pPr>
            <a:r>
              <a:rPr lang="en-US" dirty="0">
                <a:solidFill>
                  <a:schemeClr val="tx1"/>
                </a:solidFill>
              </a:rPr>
              <a:t>Business principles in Life-Style Entrepreneurship</a:t>
            </a:r>
          </a:p>
          <a:p>
            <a:pPr marL="743458" lvl="1" indent="-450850">
              <a:buFont typeface="Wingdings" panose="05000000000000000000" pitchFamily="2" charset="2"/>
              <a:buChar char="§"/>
            </a:pPr>
            <a:r>
              <a:rPr lang="en-US" dirty="0">
                <a:solidFill>
                  <a:schemeClr val="tx1"/>
                </a:solidFill>
              </a:rPr>
              <a:t>What marketing strategies should a lifestyle entrepreneur be aware of?</a:t>
            </a:r>
          </a:p>
          <a:p>
            <a:pPr marL="743458" lvl="1" indent="-450850">
              <a:buFont typeface="Wingdings" panose="05000000000000000000" pitchFamily="2" charset="2"/>
              <a:buChar char="§"/>
            </a:pPr>
            <a:r>
              <a:rPr lang="en-US" dirty="0">
                <a:solidFill>
                  <a:schemeClr val="tx1"/>
                </a:solidFill>
              </a:rPr>
              <a:t>How to promote my own business - what do I have to know?</a:t>
            </a:r>
          </a:p>
          <a:p>
            <a:pPr marL="743458" lvl="1" indent="-450850">
              <a:buFont typeface="Wingdings" panose="05000000000000000000" pitchFamily="2" charset="2"/>
              <a:buChar char="§"/>
            </a:pPr>
            <a:r>
              <a:rPr lang="en-US" dirty="0">
                <a:solidFill>
                  <a:schemeClr val="tx1"/>
                </a:solidFill>
              </a:rPr>
              <a:t>How do I develop my business plan? What do I have to know about the main principles of the business plan?</a:t>
            </a:r>
          </a:p>
          <a:p>
            <a:pPr marL="743458" lvl="1" indent="-450850">
              <a:buFont typeface="Wingdings" panose="05000000000000000000" pitchFamily="2" charset="2"/>
              <a:buChar char="§"/>
            </a:pPr>
            <a:r>
              <a:rPr lang="en-US" dirty="0">
                <a:solidFill>
                  <a:schemeClr val="tx1"/>
                </a:solidFill>
              </a:rPr>
              <a:t>Main parts of the Business plan</a:t>
            </a:r>
          </a:p>
          <a:p>
            <a:pPr marL="743458" lvl="1" indent="-450850">
              <a:buFont typeface="Wingdings" panose="05000000000000000000" pitchFamily="2" charset="2"/>
              <a:buChar char="§"/>
            </a:pPr>
            <a:r>
              <a:rPr lang="en-US" dirty="0">
                <a:solidFill>
                  <a:schemeClr val="tx1"/>
                </a:solidFill>
              </a:rPr>
              <a:t>The importance and impact of Social Media for LSE</a:t>
            </a:r>
          </a:p>
          <a:p>
            <a:pPr marL="743458" lvl="1" indent="-450850">
              <a:buFont typeface="Wingdings" panose="05000000000000000000" pitchFamily="2" charset="2"/>
              <a:buChar char="§"/>
            </a:pPr>
            <a:r>
              <a:rPr lang="en-US" dirty="0">
                <a:solidFill>
                  <a:schemeClr val="tx1"/>
                </a:solidFill>
              </a:rPr>
              <a:t>What social media principles should a lifestyle entrepreneur be aware of?</a:t>
            </a:r>
          </a:p>
          <a:p>
            <a:pPr marL="743458" lvl="1" indent="-450850">
              <a:buFont typeface="Wingdings" panose="05000000000000000000" pitchFamily="2" charset="2"/>
              <a:buChar char="§"/>
            </a:pPr>
            <a:r>
              <a:rPr lang="en-US" dirty="0">
                <a:solidFill>
                  <a:schemeClr val="tx1"/>
                </a:solidFill>
              </a:rPr>
              <a:t>The importance of ICT for life style entrepreneurship</a:t>
            </a:r>
          </a:p>
          <a:p>
            <a:pPr marL="743458" lvl="1" indent="-450850">
              <a:buFont typeface="Wingdings" panose="05000000000000000000" pitchFamily="2" charset="2"/>
              <a:buChar char="§"/>
            </a:pPr>
            <a:r>
              <a:rPr lang="en-US" dirty="0">
                <a:solidFill>
                  <a:schemeClr val="tx1"/>
                </a:solidFill>
              </a:rPr>
              <a:t>Prerequisites of using ICT for life style entrepreneurship</a:t>
            </a:r>
          </a:p>
          <a:p>
            <a:pPr marL="743458" lvl="1" indent="-450850">
              <a:buFont typeface="Wingdings" panose="05000000000000000000" pitchFamily="2" charset="2"/>
              <a:buChar char="§"/>
            </a:pPr>
            <a:r>
              <a:rPr lang="en-US" dirty="0">
                <a:solidFill>
                  <a:schemeClr val="tx1"/>
                </a:solidFill>
              </a:rPr>
              <a:t>The basics of Personal Data Protection and GDPR on Life-Style Entrepreneurship</a:t>
            </a:r>
          </a:p>
          <a:p>
            <a:pPr marL="743458" lvl="1" indent="-450850">
              <a:buFont typeface="Wingdings" panose="05000000000000000000" pitchFamily="2" charset="2"/>
              <a:buChar char="§"/>
            </a:pPr>
            <a:r>
              <a:rPr lang="en-US" dirty="0">
                <a:solidFill>
                  <a:schemeClr val="tx1"/>
                </a:solidFill>
              </a:rPr>
              <a:t>Implementation of Personal Data Protection in Life-Style Entrepreneurship</a:t>
            </a:r>
          </a:p>
          <a:p>
            <a:pPr marL="743458" lvl="1" indent="-450850">
              <a:buFont typeface="Wingdings" panose="05000000000000000000" pitchFamily="2" charset="2"/>
              <a:buChar char="§"/>
            </a:pPr>
            <a:endParaRPr lang="lt-LT" dirty="0">
              <a:solidFill>
                <a:schemeClr val="tx1"/>
              </a:solidFill>
            </a:endParaRPr>
          </a:p>
          <a:p>
            <a:pPr marL="0" lvl="0" indent="0">
              <a:buNone/>
            </a:pPr>
            <a:endParaRPr lang="en-GB" dirty="0"/>
          </a:p>
          <a:p>
            <a:pPr marL="0" lvl="0" indent="0">
              <a:buNone/>
            </a:pPr>
            <a:endParaRPr lang="en-GB" dirty="0"/>
          </a:p>
          <a:p>
            <a:endParaRPr lang="en-GB" dirty="0"/>
          </a:p>
        </p:txBody>
      </p:sp>
    </p:spTree>
    <p:extLst>
      <p:ext uri="{BB962C8B-B14F-4D97-AF65-F5344CB8AC3E}">
        <p14:creationId xmlns:p14="http://schemas.microsoft.com/office/powerpoint/2010/main" val="265501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F6E1-0F51-4761-A26A-9A43C6889C16}"/>
              </a:ext>
            </a:extLst>
          </p:cNvPr>
          <p:cNvSpPr>
            <a:spLocks noGrp="1"/>
          </p:cNvSpPr>
          <p:nvPr>
            <p:ph type="title"/>
          </p:nvPr>
        </p:nvSpPr>
        <p:spPr/>
        <p:txBody>
          <a:bodyPr>
            <a:noAutofit/>
          </a:bodyPr>
          <a:lstStyle/>
          <a:p>
            <a:r>
              <a:rPr lang="lt-LT" b="1" dirty="0">
                <a:solidFill>
                  <a:schemeClr val="accent5">
                    <a:lumMod val="50000"/>
                  </a:schemeClr>
                </a:solidFill>
              </a:rPr>
              <a:t>Aim of </a:t>
            </a:r>
            <a:r>
              <a:rPr lang="lt-LT" b="1" dirty="0" err="1">
                <a:solidFill>
                  <a:schemeClr val="accent5">
                    <a:lumMod val="50000"/>
                  </a:schemeClr>
                </a:solidFill>
              </a:rPr>
              <a:t>the</a:t>
            </a:r>
            <a:r>
              <a:rPr lang="lt-LT" b="1" dirty="0">
                <a:solidFill>
                  <a:schemeClr val="accent5">
                    <a:lumMod val="50000"/>
                  </a:schemeClr>
                </a:solidFill>
              </a:rPr>
              <a:t> </a:t>
            </a:r>
            <a:r>
              <a:rPr lang="lt-LT" b="1" dirty="0" err="1">
                <a:solidFill>
                  <a:schemeClr val="accent5">
                    <a:lumMod val="50000"/>
                  </a:schemeClr>
                </a:solidFill>
              </a:rPr>
              <a:t>session</a:t>
            </a:r>
            <a:endParaRPr lang="lt-LT" sz="3200" dirty="0"/>
          </a:p>
        </p:txBody>
      </p:sp>
      <p:sp>
        <p:nvSpPr>
          <p:cNvPr id="3" name="Content Placeholder 2">
            <a:extLst>
              <a:ext uri="{FF2B5EF4-FFF2-40B4-BE49-F238E27FC236}">
                <a16:creationId xmlns:a16="http://schemas.microsoft.com/office/drawing/2014/main" id="{9B8CD5A7-F663-4174-857D-58DF33DF2DB1}"/>
              </a:ext>
            </a:extLst>
          </p:cNvPr>
          <p:cNvSpPr>
            <a:spLocks noGrp="1"/>
          </p:cNvSpPr>
          <p:nvPr>
            <p:ph idx="1"/>
          </p:nvPr>
        </p:nvSpPr>
        <p:spPr>
          <a:xfrm>
            <a:off x="1097280" y="1845734"/>
            <a:ext cx="10058400" cy="4433768"/>
          </a:xfrm>
        </p:spPr>
        <p:txBody>
          <a:bodyPr>
            <a:normAutofit/>
          </a:bodyPr>
          <a:lstStyle/>
          <a:p>
            <a:r>
              <a:rPr lang="en-GB" b="1" dirty="0"/>
              <a:t> </a:t>
            </a:r>
            <a:endParaRPr lang="lt-LT" dirty="0"/>
          </a:p>
          <a:p>
            <a:pPr lvl="0"/>
            <a:endParaRPr lang="lt-LT" i="1" dirty="0"/>
          </a:p>
          <a:p>
            <a:pPr marL="536575" indent="-450850">
              <a:buFont typeface="Wingdings" panose="05000000000000000000" pitchFamily="2" charset="2"/>
              <a:buChar char="§"/>
            </a:pPr>
            <a:r>
              <a:rPr lang="lt-LT" dirty="0"/>
              <a:t>T</a:t>
            </a:r>
            <a:r>
              <a:rPr lang="en-GB" dirty="0"/>
              <a:t>o deepen knowledge on second thematic area </a:t>
            </a:r>
            <a:r>
              <a:rPr lang="lt-LT" dirty="0"/>
              <a:t>„</a:t>
            </a:r>
            <a:r>
              <a:rPr lang="en-GB" i="1" dirty="0"/>
              <a:t>Life-Style Entrepreneurship</a:t>
            </a:r>
            <a:r>
              <a:rPr lang="lt-LT" i="1" dirty="0"/>
              <a:t>“  </a:t>
            </a:r>
            <a:r>
              <a:rPr lang="en-GB" dirty="0"/>
              <a:t>through practical exercises</a:t>
            </a:r>
            <a:r>
              <a:rPr lang="lt-LT" dirty="0"/>
              <a:t> </a:t>
            </a:r>
          </a:p>
          <a:p>
            <a:pPr marL="536575" indent="-450850">
              <a:buFont typeface="Wingdings" panose="05000000000000000000" pitchFamily="2" charset="2"/>
              <a:buChar char="§"/>
            </a:pPr>
            <a:r>
              <a:rPr lang="lt-LT" dirty="0"/>
              <a:t>To m</a:t>
            </a:r>
            <a:r>
              <a:rPr lang="en-GB" dirty="0" err="1"/>
              <a:t>otivat</a:t>
            </a:r>
            <a:r>
              <a:rPr lang="lt-LT" dirty="0"/>
              <a:t>e </a:t>
            </a:r>
            <a:r>
              <a:rPr lang="en-GB" dirty="0"/>
              <a:t> to become self-employed</a:t>
            </a:r>
            <a:endParaRPr lang="lt-LT" dirty="0"/>
          </a:p>
          <a:p>
            <a:pPr marL="536575" lvl="0" indent="-450850">
              <a:buFont typeface="Wingdings" panose="05000000000000000000" pitchFamily="2" charset="2"/>
              <a:buChar char="§"/>
            </a:pPr>
            <a:r>
              <a:rPr lang="lt-LT" dirty="0"/>
              <a:t>To g</a:t>
            </a:r>
            <a:r>
              <a:rPr lang="en-GB" dirty="0"/>
              <a:t>iv</a:t>
            </a:r>
            <a:r>
              <a:rPr lang="lt-LT" dirty="0"/>
              <a:t>e </a:t>
            </a:r>
            <a:r>
              <a:rPr lang="en-GB" dirty="0"/>
              <a:t>tasks for the </a:t>
            </a:r>
            <a:r>
              <a:rPr lang="en-GB"/>
              <a:t>6</a:t>
            </a:r>
            <a:r>
              <a:rPr lang="en-GB" baseline="30000"/>
              <a:t>th</a:t>
            </a:r>
            <a:r>
              <a:rPr lang="en-GB"/>
              <a:t> online session for self e-learning on </a:t>
            </a:r>
            <a:r>
              <a:rPr lang="en-GB" dirty="0"/>
              <a:t>third thematic area</a:t>
            </a:r>
            <a:endParaRPr lang="lt-LT" dirty="0"/>
          </a:p>
          <a:p>
            <a:pPr marL="536575" lvl="0" indent="-450850">
              <a:buFont typeface="Wingdings" panose="05000000000000000000" pitchFamily="2" charset="2"/>
              <a:buChar char="§"/>
            </a:pPr>
            <a:r>
              <a:rPr lang="lt-LT" dirty="0"/>
              <a:t>To </a:t>
            </a:r>
            <a:r>
              <a:rPr lang="en-GB" dirty="0"/>
              <a:t>monitor</a:t>
            </a:r>
            <a:r>
              <a:rPr lang="lt-LT" dirty="0"/>
              <a:t> </a:t>
            </a:r>
            <a:r>
              <a:rPr lang="en-GB" dirty="0"/>
              <a:t>mentoring</a:t>
            </a:r>
            <a:r>
              <a:rPr lang="lt-LT" dirty="0"/>
              <a:t> </a:t>
            </a:r>
            <a:r>
              <a:rPr lang="lt-LT" dirty="0" err="1"/>
              <a:t>process</a:t>
            </a:r>
            <a:r>
              <a:rPr lang="lt-LT" dirty="0"/>
              <a:t> (</a:t>
            </a:r>
            <a:r>
              <a:rPr lang="lt-LT" dirty="0" err="1"/>
              <a:t>mid-term</a:t>
            </a:r>
            <a:r>
              <a:rPr lang="lt-LT" dirty="0"/>
              <a:t> </a:t>
            </a:r>
            <a:r>
              <a:rPr lang="lt-LT" dirty="0" err="1"/>
              <a:t>monitoring</a:t>
            </a:r>
            <a:r>
              <a:rPr lang="lt-LT" dirty="0"/>
              <a:t>) </a:t>
            </a:r>
          </a:p>
          <a:p>
            <a:pPr lvl="0"/>
            <a:r>
              <a:rPr lang="lt-LT" dirty="0"/>
              <a:t> </a:t>
            </a:r>
          </a:p>
          <a:p>
            <a:pPr marL="0" lvl="0" indent="0">
              <a:buNone/>
            </a:pPr>
            <a:endParaRPr lang="lt-LT" dirty="0"/>
          </a:p>
        </p:txBody>
      </p:sp>
    </p:spTree>
    <p:extLst>
      <p:ext uri="{BB962C8B-B14F-4D97-AF65-F5344CB8AC3E}">
        <p14:creationId xmlns:p14="http://schemas.microsoft.com/office/powerpoint/2010/main" val="1134318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F6E1-0F51-4761-A26A-9A43C6889C16}"/>
              </a:ext>
            </a:extLst>
          </p:cNvPr>
          <p:cNvSpPr>
            <a:spLocks noGrp="1"/>
          </p:cNvSpPr>
          <p:nvPr>
            <p:ph type="title"/>
          </p:nvPr>
        </p:nvSpPr>
        <p:spPr/>
        <p:txBody>
          <a:bodyPr>
            <a:noAutofit/>
          </a:bodyPr>
          <a:lstStyle/>
          <a:p>
            <a:r>
              <a:rPr lang="en-GB" b="1" dirty="0">
                <a:solidFill>
                  <a:schemeClr val="accent5">
                    <a:lumMod val="50000"/>
                  </a:schemeClr>
                </a:solidFill>
              </a:rPr>
              <a:t>Life-Style Entrepreneurship</a:t>
            </a:r>
            <a:endParaRPr lang="lt-LT" sz="3200" dirty="0"/>
          </a:p>
        </p:txBody>
      </p:sp>
      <p:sp>
        <p:nvSpPr>
          <p:cNvPr id="3" name="Content Placeholder 2">
            <a:extLst>
              <a:ext uri="{FF2B5EF4-FFF2-40B4-BE49-F238E27FC236}">
                <a16:creationId xmlns:a16="http://schemas.microsoft.com/office/drawing/2014/main" id="{9B8CD5A7-F663-4174-857D-58DF33DF2DB1}"/>
              </a:ext>
            </a:extLst>
          </p:cNvPr>
          <p:cNvSpPr>
            <a:spLocks noGrp="1"/>
          </p:cNvSpPr>
          <p:nvPr>
            <p:ph idx="1"/>
          </p:nvPr>
        </p:nvSpPr>
        <p:spPr>
          <a:xfrm>
            <a:off x="1097280" y="1845734"/>
            <a:ext cx="8461248" cy="4433768"/>
          </a:xfrm>
        </p:spPr>
        <p:txBody>
          <a:bodyPr>
            <a:normAutofit/>
          </a:bodyPr>
          <a:lstStyle/>
          <a:p>
            <a:pPr marL="0" indent="0">
              <a:lnSpc>
                <a:spcPct val="85000"/>
              </a:lnSpc>
              <a:spcBef>
                <a:spcPct val="0"/>
              </a:spcBef>
              <a:buNone/>
            </a:pPr>
            <a:r>
              <a:rPr lang="en-US" sz="3600" b="1" dirty="0">
                <a:solidFill>
                  <a:schemeClr val="accent1">
                    <a:lumMod val="50000"/>
                  </a:schemeClr>
                </a:solidFill>
              </a:rPr>
              <a:t>Who is a lifestyle Entrepreneur? </a:t>
            </a:r>
          </a:p>
          <a:p>
            <a:pPr marL="0" indent="0">
              <a:lnSpc>
                <a:spcPct val="85000"/>
              </a:lnSpc>
              <a:spcBef>
                <a:spcPct val="0"/>
              </a:spcBef>
              <a:buNone/>
            </a:pPr>
            <a:endParaRPr lang="en-US" sz="2800" b="1" dirty="0">
              <a:effectLst>
                <a:outerShdw blurRad="38100" dist="38100" dir="2700000" algn="tl">
                  <a:srgbClr val="000000">
                    <a:alpha val="43137"/>
                  </a:srgbClr>
                </a:outerShdw>
              </a:effectLst>
            </a:endParaRPr>
          </a:p>
          <a:p>
            <a:pPr marL="0" indent="0">
              <a:lnSpc>
                <a:spcPct val="85000"/>
              </a:lnSpc>
              <a:spcBef>
                <a:spcPct val="0"/>
              </a:spcBef>
              <a:buNone/>
            </a:pPr>
            <a:r>
              <a:rPr lang="en-US" sz="2800" b="1" dirty="0">
                <a:effectLst>
                  <a:outerShdw blurRad="38100" dist="38100" dir="2700000" algn="tl">
                    <a:srgbClr val="000000">
                      <a:alpha val="43137"/>
                    </a:srgbClr>
                  </a:outerShdw>
                </a:effectLst>
              </a:rPr>
              <a:t>A lifestyle Entrepreneur is a person who</a:t>
            </a:r>
          </a:p>
          <a:p>
            <a:pPr marL="271463" indent="-271463">
              <a:lnSpc>
                <a:spcPct val="85000"/>
              </a:lnSpc>
              <a:spcBef>
                <a:spcPct val="0"/>
              </a:spcBef>
              <a:buFont typeface="Wingdings" panose="05000000000000000000" pitchFamily="2" charset="2"/>
              <a:buChar char="§"/>
            </a:pPr>
            <a:r>
              <a:rPr lang="en-US" dirty="0"/>
              <a:t> builds his job around his life(style and</a:t>
            </a:r>
          </a:p>
          <a:p>
            <a:pPr marL="271463" indent="-271463">
              <a:lnSpc>
                <a:spcPct val="85000"/>
              </a:lnSpc>
              <a:spcBef>
                <a:spcPct val="0"/>
              </a:spcBef>
              <a:buFont typeface="Wingdings" panose="05000000000000000000" pitchFamily="2" charset="2"/>
              <a:buChar char="§"/>
            </a:pPr>
            <a:r>
              <a:rPr lang="en-US" dirty="0"/>
              <a:t> earns money through doing what he loves. </a:t>
            </a:r>
          </a:p>
          <a:p>
            <a:pPr marL="0" indent="0">
              <a:lnSpc>
                <a:spcPct val="85000"/>
              </a:lnSpc>
              <a:spcBef>
                <a:spcPct val="0"/>
              </a:spcBef>
              <a:buNone/>
            </a:pPr>
            <a:endParaRPr lang="en-US" dirty="0"/>
          </a:p>
          <a:p>
            <a:pPr marL="0" indent="0">
              <a:lnSpc>
                <a:spcPct val="85000"/>
              </a:lnSpc>
              <a:spcBef>
                <a:spcPct val="0"/>
              </a:spcBef>
              <a:buNone/>
            </a:pPr>
            <a:r>
              <a:rPr lang="en-US" b="1" i="1" dirty="0">
                <a:effectLst>
                  <a:outerShdw blurRad="38100" dist="38100" dir="2700000" algn="tl">
                    <a:srgbClr val="000000">
                      <a:alpha val="43137"/>
                    </a:srgbClr>
                  </a:outerShdw>
                </a:effectLst>
              </a:rPr>
              <a:t>Earning money is still important in this approach but not the main motivation. </a:t>
            </a:r>
            <a:endParaRPr lang="lt-LT" b="1" i="1" dirty="0">
              <a:effectLst>
                <a:outerShdw blurRad="38100" dist="38100" dir="2700000" algn="tl">
                  <a:srgbClr val="000000">
                    <a:alpha val="43137"/>
                  </a:srgbClr>
                </a:outerShdw>
              </a:effectLst>
            </a:endParaRPr>
          </a:p>
          <a:p>
            <a:pPr marL="271463" indent="-271463">
              <a:lnSpc>
                <a:spcPct val="85000"/>
              </a:lnSpc>
              <a:spcBef>
                <a:spcPct val="0"/>
              </a:spcBef>
              <a:buFont typeface="Wingdings" panose="05000000000000000000" pitchFamily="2" charset="2"/>
              <a:buChar char="§"/>
            </a:pPr>
            <a:endParaRPr lang="lt-LT" dirty="0"/>
          </a:p>
          <a:p>
            <a:pPr marL="271463" indent="-271463">
              <a:lnSpc>
                <a:spcPct val="85000"/>
              </a:lnSpc>
              <a:spcBef>
                <a:spcPct val="0"/>
              </a:spcBef>
              <a:buFont typeface="Wingdings" panose="05000000000000000000" pitchFamily="2" charset="2"/>
              <a:buChar char="§"/>
            </a:pPr>
            <a:r>
              <a:rPr lang="en-US" dirty="0"/>
              <a:t>Lifestyle entrepreneurs value a desired lifestyle over money. </a:t>
            </a:r>
            <a:endParaRPr lang="lt-LT" dirty="0"/>
          </a:p>
          <a:p>
            <a:pPr marL="271463" indent="-271463">
              <a:lnSpc>
                <a:spcPct val="85000"/>
              </a:lnSpc>
              <a:spcBef>
                <a:spcPct val="0"/>
              </a:spcBef>
              <a:buFont typeface="Wingdings" panose="05000000000000000000" pitchFamily="2" charset="2"/>
              <a:buChar char="§"/>
            </a:pPr>
            <a:endParaRPr lang="lt-LT"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91340" y="1845734"/>
            <a:ext cx="2042681" cy="44337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9513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F6E1-0F51-4761-A26A-9A43C6889C16}"/>
              </a:ext>
            </a:extLst>
          </p:cNvPr>
          <p:cNvSpPr>
            <a:spLocks noGrp="1"/>
          </p:cNvSpPr>
          <p:nvPr>
            <p:ph type="title"/>
          </p:nvPr>
        </p:nvSpPr>
        <p:spPr>
          <a:xfrm>
            <a:off x="1621536" y="286603"/>
            <a:ext cx="10058400" cy="1450757"/>
          </a:xfrm>
        </p:spPr>
        <p:txBody>
          <a:bodyPr>
            <a:noAutofit/>
          </a:bodyPr>
          <a:lstStyle/>
          <a:p>
            <a:br>
              <a:rPr lang="en-GB" sz="3200" dirty="0"/>
            </a:br>
            <a:r>
              <a:rPr lang="en-GB" b="1" dirty="0">
                <a:solidFill>
                  <a:schemeClr val="accent5">
                    <a:lumMod val="50000"/>
                  </a:schemeClr>
                </a:solidFill>
              </a:rPr>
              <a:t>Practical exercise</a:t>
            </a:r>
            <a:r>
              <a:rPr lang="lt-LT" b="1" dirty="0">
                <a:solidFill>
                  <a:schemeClr val="accent5">
                    <a:lumMod val="50000"/>
                  </a:schemeClr>
                </a:solidFill>
              </a:rPr>
              <a:t> </a:t>
            </a:r>
            <a:r>
              <a:rPr lang="lt-LT" b="1" dirty="0" err="1">
                <a:solidFill>
                  <a:schemeClr val="accent5">
                    <a:lumMod val="50000"/>
                  </a:schemeClr>
                </a:solidFill>
              </a:rPr>
              <a:t>No</a:t>
            </a:r>
            <a:r>
              <a:rPr lang="lt-LT" b="1" dirty="0">
                <a:solidFill>
                  <a:schemeClr val="accent5">
                    <a:lumMod val="50000"/>
                  </a:schemeClr>
                </a:solidFill>
              </a:rPr>
              <a:t>. 1</a:t>
            </a:r>
            <a:br>
              <a:rPr lang="lt-LT" b="1" dirty="0">
                <a:solidFill>
                  <a:schemeClr val="accent5">
                    <a:lumMod val="50000"/>
                  </a:schemeClr>
                </a:solidFill>
              </a:rPr>
            </a:br>
            <a:r>
              <a:rPr lang="en-US" sz="3200" b="1" i="1" dirty="0">
                <a:ea typeface="Times New Roman" panose="02020603050405020304" pitchFamily="18" charset="0"/>
                <a:cs typeface="Times New Roman" panose="02020603050405020304" pitchFamily="18" charset="0"/>
              </a:rPr>
              <a:t>If a Lifestyle Entrepreneurship is for everyone?</a:t>
            </a:r>
            <a:br>
              <a:rPr lang="lt-LT" sz="2800" dirty="0">
                <a:ea typeface="Calibri" panose="020F0502020204030204" pitchFamily="34" charset="0"/>
                <a:cs typeface="Times New Roman" panose="02020603050405020304" pitchFamily="18" charset="0"/>
              </a:rPr>
            </a:br>
            <a:endParaRPr lang="lt-LT" sz="3200" dirty="0"/>
          </a:p>
        </p:txBody>
      </p:sp>
      <p:sp>
        <p:nvSpPr>
          <p:cNvPr id="4" name="AutoShape 2" descr="Image result for discussions"/>
          <p:cNvSpPr>
            <a:spLocks noGrp="1" noChangeAspect="1" noChangeArrowheads="1"/>
          </p:cNvSpPr>
          <p:nvPr>
            <p:ph idx="1"/>
          </p:nvPr>
        </p:nvSpPr>
        <p:spPr bwMode="auto">
          <a:xfrm>
            <a:off x="1097280" y="2023873"/>
            <a:ext cx="7803197" cy="36697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lnSpcReduction="10000"/>
          </a:bodyPr>
          <a:lstStyle/>
          <a:p>
            <a:r>
              <a:rPr lang="en-GB" b="1" dirty="0"/>
              <a:t>Aim</a:t>
            </a:r>
            <a:r>
              <a:rPr lang="en-GB" dirty="0"/>
              <a:t>: to decide if a lifestyle entrepreneurship is for everyone and discuss personal attitude towards lifestyle entrepreneurship</a:t>
            </a:r>
            <a:endParaRPr lang="lt-LT" dirty="0"/>
          </a:p>
          <a:p>
            <a:r>
              <a:rPr lang="en-GB" dirty="0"/>
              <a:t> </a:t>
            </a:r>
            <a:endParaRPr lang="lt-LT" dirty="0"/>
          </a:p>
          <a:p>
            <a:r>
              <a:rPr lang="en-GB" b="1" dirty="0"/>
              <a:t>Description</a:t>
            </a:r>
            <a:endParaRPr lang="lt-LT" dirty="0"/>
          </a:p>
          <a:p>
            <a:r>
              <a:rPr lang="en-GB" dirty="0"/>
              <a:t>This exercise will help lifestyle entrepreneurs evaluate their motivation and readiness to start own business. It involves a self-assessment, reflection and values of participants.  </a:t>
            </a:r>
            <a:endParaRPr lang="lt-LT" dirty="0"/>
          </a:p>
          <a:p>
            <a:r>
              <a:rPr lang="en-GB" dirty="0"/>
              <a:t> </a:t>
            </a:r>
            <a:endParaRPr lang="lt-LT" dirty="0"/>
          </a:p>
          <a:p>
            <a:r>
              <a:rPr lang="en-GB" b="1" dirty="0"/>
              <a:t>Duration</a:t>
            </a:r>
            <a:r>
              <a:rPr lang="en-GB" dirty="0"/>
              <a:t> – 40 minutes</a:t>
            </a:r>
            <a:endParaRPr lang="lt-LT" dirty="0"/>
          </a:p>
          <a:p>
            <a:r>
              <a:rPr lang="en-GB" b="1" dirty="0"/>
              <a:t>Expected result- </a:t>
            </a:r>
            <a:r>
              <a:rPr lang="en-GB" dirty="0"/>
              <a:t>motivational factors to start lifestyle entrepreneurship. </a:t>
            </a:r>
            <a:endParaRPr lang="lt-LT" dirty="0"/>
          </a:p>
          <a:p>
            <a:endParaRPr lang="lt-LT" dirty="0"/>
          </a:p>
          <a:p>
            <a:endParaRPr lang="lt-LT" dirty="0"/>
          </a:p>
        </p:txBody>
      </p:sp>
      <p:sp>
        <p:nvSpPr>
          <p:cNvPr id="6" name="AutoShape 4" descr="Image result for tas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pic>
        <p:nvPicPr>
          <p:cNvPr id="8" name="Picture 7"/>
          <p:cNvPicPr>
            <a:picLocks noChangeAspect="1"/>
          </p:cNvPicPr>
          <p:nvPr/>
        </p:nvPicPr>
        <p:blipFill>
          <a:blip r:embed="rId2"/>
          <a:stretch>
            <a:fillRect/>
          </a:stretch>
        </p:blipFill>
        <p:spPr>
          <a:xfrm>
            <a:off x="9574911" y="3369087"/>
            <a:ext cx="2105025" cy="2171700"/>
          </a:xfrm>
          <a:prstGeom prst="rect">
            <a:avLst/>
          </a:prstGeom>
        </p:spPr>
      </p:pic>
    </p:spTree>
    <p:extLst>
      <p:ext uri="{BB962C8B-B14F-4D97-AF65-F5344CB8AC3E}">
        <p14:creationId xmlns:p14="http://schemas.microsoft.com/office/powerpoint/2010/main" val="1746637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F6E1-0F51-4761-A26A-9A43C6889C16}"/>
              </a:ext>
            </a:extLst>
          </p:cNvPr>
          <p:cNvSpPr>
            <a:spLocks noGrp="1"/>
          </p:cNvSpPr>
          <p:nvPr>
            <p:ph type="title"/>
          </p:nvPr>
        </p:nvSpPr>
        <p:spPr/>
        <p:txBody>
          <a:bodyPr>
            <a:noAutofit/>
          </a:bodyPr>
          <a:lstStyle/>
          <a:p>
            <a:br>
              <a:rPr lang="en-GB" sz="3200" dirty="0"/>
            </a:br>
            <a:r>
              <a:rPr lang="en-GB" b="1" dirty="0">
                <a:solidFill>
                  <a:schemeClr val="accent5">
                    <a:lumMod val="50000"/>
                  </a:schemeClr>
                </a:solidFill>
              </a:rPr>
              <a:t>Practical exercise</a:t>
            </a:r>
            <a:r>
              <a:rPr lang="lt-LT" b="1" dirty="0">
                <a:solidFill>
                  <a:schemeClr val="accent5">
                    <a:lumMod val="50000"/>
                  </a:schemeClr>
                </a:solidFill>
              </a:rPr>
              <a:t> </a:t>
            </a:r>
            <a:r>
              <a:rPr lang="lt-LT" b="1" dirty="0" err="1">
                <a:solidFill>
                  <a:schemeClr val="accent5">
                    <a:lumMod val="50000"/>
                  </a:schemeClr>
                </a:solidFill>
              </a:rPr>
              <a:t>No</a:t>
            </a:r>
            <a:r>
              <a:rPr lang="lt-LT" b="1" dirty="0">
                <a:solidFill>
                  <a:schemeClr val="accent5">
                    <a:lumMod val="50000"/>
                  </a:schemeClr>
                </a:solidFill>
              </a:rPr>
              <a:t>. 1</a:t>
            </a:r>
            <a:br>
              <a:rPr lang="lt-LT" b="1" dirty="0">
                <a:solidFill>
                  <a:schemeClr val="accent5">
                    <a:lumMod val="50000"/>
                  </a:schemeClr>
                </a:solidFill>
              </a:rPr>
            </a:br>
            <a:r>
              <a:rPr lang="en-US" sz="3200" b="1" i="1" dirty="0">
                <a:ea typeface="Times New Roman" panose="02020603050405020304" pitchFamily="18" charset="0"/>
                <a:cs typeface="Times New Roman" panose="02020603050405020304" pitchFamily="18" charset="0"/>
              </a:rPr>
              <a:t>If a Lifestyle Entrepreneurship is for everyone?</a:t>
            </a:r>
            <a:br>
              <a:rPr lang="lt-LT" sz="2800" dirty="0">
                <a:ea typeface="Calibri" panose="020F0502020204030204" pitchFamily="34" charset="0"/>
                <a:cs typeface="Times New Roman" panose="02020603050405020304" pitchFamily="18" charset="0"/>
              </a:rPr>
            </a:br>
            <a:endParaRPr lang="lt-LT" sz="3200" dirty="0"/>
          </a:p>
        </p:txBody>
      </p:sp>
      <p:sp>
        <p:nvSpPr>
          <p:cNvPr id="4" name="AutoShape 2" descr="Image result for discussions"/>
          <p:cNvSpPr>
            <a:spLocks noGrp="1" noChangeAspect="1" noChangeArrowheads="1"/>
          </p:cNvSpPr>
          <p:nvPr>
            <p:ph idx="1"/>
          </p:nvPr>
        </p:nvSpPr>
        <p:spPr bwMode="auto">
          <a:xfrm>
            <a:off x="1097280" y="1737360"/>
            <a:ext cx="7803197" cy="443388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77500" lnSpcReduction="20000"/>
          </a:bodyPr>
          <a:lstStyle/>
          <a:p>
            <a:pPr marL="354013" lvl="0" indent="-354013" fontAlgn="base">
              <a:buFont typeface="Wingdings" panose="05000000000000000000" pitchFamily="2" charset="2"/>
              <a:buChar char="§"/>
            </a:pPr>
            <a:r>
              <a:rPr lang="en-GB" dirty="0"/>
              <a:t>Do I like my current job or life situation? If yes, why? If no, why?</a:t>
            </a:r>
            <a:endParaRPr lang="lt-LT" dirty="0"/>
          </a:p>
          <a:p>
            <a:pPr marL="354013" lvl="0" indent="-354013" fontAlgn="base">
              <a:buFont typeface="Wingdings" panose="05000000000000000000" pitchFamily="2" charset="2"/>
              <a:buChar char="§"/>
            </a:pPr>
            <a:r>
              <a:rPr lang="en-GB" dirty="0"/>
              <a:t>What are the first three words that pop up in my head when I think of my life and job?</a:t>
            </a:r>
            <a:endParaRPr lang="lt-LT" dirty="0"/>
          </a:p>
          <a:p>
            <a:pPr marL="354013" lvl="0" indent="-354013" fontAlgn="base">
              <a:buFont typeface="Wingdings" panose="05000000000000000000" pitchFamily="2" charset="2"/>
              <a:buChar char="§"/>
            </a:pPr>
            <a:r>
              <a:rPr lang="en-GB" dirty="0"/>
              <a:t>What are the feelings I have when I think of my current position in my work place?</a:t>
            </a:r>
            <a:endParaRPr lang="lt-LT" dirty="0"/>
          </a:p>
          <a:p>
            <a:pPr marL="354013" lvl="0" indent="-354013" fontAlgn="base">
              <a:buFont typeface="Wingdings" panose="05000000000000000000" pitchFamily="2" charset="2"/>
              <a:buChar char="§"/>
            </a:pPr>
            <a:r>
              <a:rPr lang="en-GB" dirty="0"/>
              <a:t>In a "ideal" world in which money would not be an issue, which profession would I choose?</a:t>
            </a:r>
            <a:endParaRPr lang="lt-LT" dirty="0"/>
          </a:p>
          <a:p>
            <a:pPr marL="354013" lvl="0" indent="-354013" fontAlgn="base">
              <a:buFont typeface="Wingdings" panose="05000000000000000000" pitchFamily="2" charset="2"/>
              <a:buChar char="§"/>
            </a:pPr>
            <a:r>
              <a:rPr lang="en-GB" dirty="0"/>
              <a:t>Do I want to achieve a better work/life balance? </a:t>
            </a:r>
            <a:endParaRPr lang="lt-LT" dirty="0"/>
          </a:p>
          <a:p>
            <a:pPr marL="354013" lvl="0" indent="-354013" fontAlgn="base">
              <a:buFont typeface="Wingdings" panose="05000000000000000000" pitchFamily="2" charset="2"/>
              <a:buChar char="§"/>
            </a:pPr>
            <a:r>
              <a:rPr lang="en-GB" dirty="0"/>
              <a:t>Is it important to me to build something lasting, help others, or pursue a career that allows to use my specific skills or talents?</a:t>
            </a:r>
            <a:endParaRPr lang="lt-LT" dirty="0"/>
          </a:p>
          <a:p>
            <a:pPr marL="354013" lvl="0" indent="-354013" fontAlgn="base">
              <a:buFont typeface="Wingdings" panose="05000000000000000000" pitchFamily="2" charset="2"/>
              <a:buChar char="§"/>
            </a:pPr>
            <a:r>
              <a:rPr lang="en-GB" dirty="0"/>
              <a:t>What am I passionate about?</a:t>
            </a:r>
            <a:endParaRPr lang="lt-LT" dirty="0"/>
          </a:p>
          <a:p>
            <a:pPr marL="354013" lvl="0" indent="-354013" fontAlgn="base">
              <a:buFont typeface="Wingdings" panose="05000000000000000000" pitchFamily="2" charset="2"/>
              <a:buChar char="§"/>
            </a:pPr>
            <a:r>
              <a:rPr lang="en-GB" dirty="0"/>
              <a:t>What am I good at?</a:t>
            </a:r>
            <a:endParaRPr lang="lt-LT" dirty="0"/>
          </a:p>
          <a:p>
            <a:pPr marL="354013" lvl="0" indent="-354013" fontAlgn="base">
              <a:buFont typeface="Wingdings" panose="05000000000000000000" pitchFamily="2" charset="2"/>
              <a:buChar char="§"/>
            </a:pPr>
            <a:r>
              <a:rPr lang="en-GB" dirty="0"/>
              <a:t>What is the "perfect" place to work from? Do I like working from home? </a:t>
            </a:r>
            <a:endParaRPr lang="lt-LT" dirty="0"/>
          </a:p>
          <a:p>
            <a:pPr marL="354013" lvl="0" indent="-354013" fontAlgn="base">
              <a:buFont typeface="Wingdings" panose="05000000000000000000" pitchFamily="2" charset="2"/>
              <a:buChar char="§"/>
            </a:pPr>
            <a:r>
              <a:rPr lang="en-GB" dirty="0"/>
              <a:t>Which are my most productive working hours? From when till when?</a:t>
            </a:r>
            <a:endParaRPr lang="lt-LT" dirty="0"/>
          </a:p>
          <a:p>
            <a:pPr marL="354013" lvl="0" indent="-354013" fontAlgn="base">
              <a:buFont typeface="Wingdings" panose="05000000000000000000" pitchFamily="2" charset="2"/>
              <a:buChar char="§"/>
            </a:pPr>
            <a:r>
              <a:rPr lang="en-GB" dirty="0"/>
              <a:t>How much (financial) stability do I need in my life? Can I handle months without an (high) income?</a:t>
            </a:r>
            <a:endParaRPr lang="lt-LT" dirty="0"/>
          </a:p>
          <a:p>
            <a:endParaRPr lang="lt-LT" dirty="0"/>
          </a:p>
        </p:txBody>
      </p:sp>
      <p:pic>
        <p:nvPicPr>
          <p:cNvPr id="5" name="Picture 4"/>
          <p:cNvPicPr>
            <a:picLocks noChangeAspect="1"/>
          </p:cNvPicPr>
          <p:nvPr/>
        </p:nvPicPr>
        <p:blipFill>
          <a:blip r:embed="rId2"/>
          <a:stretch>
            <a:fillRect/>
          </a:stretch>
        </p:blipFill>
        <p:spPr>
          <a:xfrm>
            <a:off x="9274683" y="4477893"/>
            <a:ext cx="2762250" cy="1657350"/>
          </a:xfrm>
          <a:prstGeom prst="rect">
            <a:avLst/>
          </a:prstGeom>
        </p:spPr>
      </p:pic>
    </p:spTree>
    <p:extLst>
      <p:ext uri="{BB962C8B-B14F-4D97-AF65-F5344CB8AC3E}">
        <p14:creationId xmlns:p14="http://schemas.microsoft.com/office/powerpoint/2010/main" val="311188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F6E1-0F51-4761-A26A-9A43C6889C16}"/>
              </a:ext>
            </a:extLst>
          </p:cNvPr>
          <p:cNvSpPr>
            <a:spLocks noGrp="1"/>
          </p:cNvSpPr>
          <p:nvPr>
            <p:ph type="title"/>
          </p:nvPr>
        </p:nvSpPr>
        <p:spPr/>
        <p:txBody>
          <a:bodyPr>
            <a:noAutofit/>
          </a:bodyPr>
          <a:lstStyle/>
          <a:p>
            <a:br>
              <a:rPr lang="en-GB" sz="3200" dirty="0"/>
            </a:br>
            <a:r>
              <a:rPr lang="en-GB" b="1" dirty="0">
                <a:solidFill>
                  <a:schemeClr val="accent5">
                    <a:lumMod val="50000"/>
                  </a:schemeClr>
                </a:solidFill>
              </a:rPr>
              <a:t>Practical exercise</a:t>
            </a:r>
            <a:r>
              <a:rPr lang="lt-LT" b="1" dirty="0">
                <a:solidFill>
                  <a:schemeClr val="accent5">
                    <a:lumMod val="50000"/>
                  </a:schemeClr>
                </a:solidFill>
              </a:rPr>
              <a:t> </a:t>
            </a:r>
            <a:r>
              <a:rPr lang="lt-LT" b="1" dirty="0" err="1">
                <a:solidFill>
                  <a:schemeClr val="accent5">
                    <a:lumMod val="50000"/>
                  </a:schemeClr>
                </a:solidFill>
              </a:rPr>
              <a:t>No</a:t>
            </a:r>
            <a:r>
              <a:rPr lang="lt-LT" b="1" dirty="0">
                <a:solidFill>
                  <a:schemeClr val="accent5">
                    <a:lumMod val="50000"/>
                  </a:schemeClr>
                </a:solidFill>
              </a:rPr>
              <a:t>. 1</a:t>
            </a:r>
            <a:br>
              <a:rPr lang="lt-LT" b="1" dirty="0">
                <a:solidFill>
                  <a:schemeClr val="accent5">
                    <a:lumMod val="50000"/>
                  </a:schemeClr>
                </a:solidFill>
              </a:rPr>
            </a:br>
            <a:r>
              <a:rPr lang="en-US" sz="3200" b="1" i="1" dirty="0">
                <a:ea typeface="Times New Roman" panose="02020603050405020304" pitchFamily="18" charset="0"/>
                <a:cs typeface="Times New Roman" panose="02020603050405020304" pitchFamily="18" charset="0"/>
              </a:rPr>
              <a:t>If a Lifestyle Entrepreneurship is for everyone?</a:t>
            </a:r>
            <a:endParaRPr lang="lt-LT" sz="3200" dirty="0"/>
          </a:p>
        </p:txBody>
      </p:sp>
      <p:sp>
        <p:nvSpPr>
          <p:cNvPr id="3" name="Content Placeholder 2">
            <a:extLst>
              <a:ext uri="{FF2B5EF4-FFF2-40B4-BE49-F238E27FC236}">
                <a16:creationId xmlns:a16="http://schemas.microsoft.com/office/drawing/2014/main" id="{9B8CD5A7-F663-4174-857D-58DF33DF2DB1}"/>
              </a:ext>
            </a:extLst>
          </p:cNvPr>
          <p:cNvSpPr>
            <a:spLocks noGrp="1"/>
          </p:cNvSpPr>
          <p:nvPr>
            <p:ph idx="1"/>
          </p:nvPr>
        </p:nvSpPr>
        <p:spPr>
          <a:xfrm>
            <a:off x="1097280" y="1845734"/>
            <a:ext cx="10058400" cy="4433768"/>
          </a:xfrm>
        </p:spPr>
        <p:txBody>
          <a:bodyPr>
            <a:normAutofit/>
          </a:bodyPr>
          <a:lstStyle/>
          <a:p>
            <a:pPr fontAlgn="base">
              <a:lnSpc>
                <a:spcPct val="115000"/>
              </a:lnSpc>
              <a:spcAft>
                <a:spcPts val="1000"/>
              </a:spcAft>
            </a:pPr>
            <a:r>
              <a:rPr lang="en-US" dirty="0">
                <a:ea typeface="Calibri" panose="020F0502020204030204" pitchFamily="34" charset="0"/>
                <a:cs typeface="Times New Roman" panose="02020603050405020304" pitchFamily="18" charset="0"/>
              </a:rPr>
              <a:t>Not everyone can be a Lifestyle Entrepreneur; it requires specific personal traits, along with the desire to make a business out of one’s passion whether this is for financial or social gain or to prevent isolation.</a:t>
            </a:r>
            <a:r>
              <a:rPr lang="en-US" sz="1400" dirty="0">
                <a:ea typeface="Calibri" panose="020F0502020204030204" pitchFamily="34" charset="0"/>
                <a:cs typeface="Times New Roman" panose="02020603050405020304" pitchFamily="18" charset="0"/>
              </a:rPr>
              <a:t> </a:t>
            </a:r>
            <a:r>
              <a:rPr lang="en-US" dirty="0">
                <a:ea typeface="Calibri" panose="020F0502020204030204" pitchFamily="34" charset="0"/>
                <a:cs typeface="Times New Roman" panose="02020603050405020304" pitchFamily="18" charset="0"/>
              </a:rPr>
              <a:t>The future entrepreneur should consider his personal traits of character to evaluate whether this is the right choice. In order to do this we suggest to </a:t>
            </a:r>
            <a:r>
              <a:rPr lang="en-US" dirty="0">
                <a:ea typeface="Times New Roman" panose="02020603050405020304" pitchFamily="18" charset="0"/>
                <a:cs typeface="Times New Roman" panose="02020603050405020304" pitchFamily="18" charset="0"/>
              </a:rPr>
              <a:t>start listening to yourself, your  feelings and asking yourself essential questions about your (professional) skills, personal needs and goals in life.</a:t>
            </a:r>
            <a:endParaRPr lang="lt-LT" sz="1800" dirty="0">
              <a:ea typeface="Calibri" panose="020F0502020204030204" pitchFamily="34" charset="0"/>
              <a:cs typeface="Times New Roman" panose="02020603050405020304" pitchFamily="18" charset="0"/>
            </a:endParaRPr>
          </a:p>
          <a:p>
            <a:pPr>
              <a:lnSpc>
                <a:spcPct val="120000"/>
              </a:lnSpc>
              <a:spcBef>
                <a:spcPts val="600"/>
              </a:spcBef>
            </a:pPr>
            <a:endParaRPr lang="en-GB" dirty="0"/>
          </a:p>
        </p:txBody>
      </p:sp>
    </p:spTree>
    <p:extLst>
      <p:ext uri="{BB962C8B-B14F-4D97-AF65-F5344CB8AC3E}">
        <p14:creationId xmlns:p14="http://schemas.microsoft.com/office/powerpoint/2010/main" val="1326399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F6E1-0F51-4761-A26A-9A43C6889C16}"/>
              </a:ext>
            </a:extLst>
          </p:cNvPr>
          <p:cNvSpPr>
            <a:spLocks noGrp="1"/>
          </p:cNvSpPr>
          <p:nvPr>
            <p:ph type="title"/>
          </p:nvPr>
        </p:nvSpPr>
        <p:spPr>
          <a:xfrm>
            <a:off x="1171099" y="737707"/>
            <a:ext cx="10058400" cy="1450757"/>
          </a:xfrm>
        </p:spPr>
        <p:txBody>
          <a:bodyPr>
            <a:noAutofit/>
          </a:bodyPr>
          <a:lstStyle/>
          <a:p>
            <a:r>
              <a:rPr lang="en-US" sz="3200" b="1" dirty="0">
                <a:solidFill>
                  <a:srgbClr val="515151"/>
                </a:solidFill>
                <a:latin typeface="LatoWeb"/>
                <a:ea typeface="Calibri" panose="020F0502020204030204" pitchFamily="34" charset="0"/>
                <a:cs typeface="Times New Roman" panose="02020603050405020304" pitchFamily="18" charset="0"/>
              </a:rPr>
              <a:t>The main knowledge, skills and attitudes</a:t>
            </a:r>
            <a:r>
              <a:rPr lang="en-US" sz="3200" dirty="0">
                <a:solidFill>
                  <a:srgbClr val="515151"/>
                </a:solidFill>
                <a:latin typeface="LatoWeb"/>
                <a:ea typeface="Calibri" panose="020F0502020204030204" pitchFamily="34" charset="0"/>
                <a:cs typeface="Times New Roman" panose="02020603050405020304" pitchFamily="18" charset="0"/>
              </a:rPr>
              <a:t> related to Entrepreneurship competence are:</a:t>
            </a:r>
            <a:br>
              <a:rPr lang="lt-LT" sz="3200" dirty="0">
                <a:latin typeface="Calibri" panose="020F0502020204030204" pitchFamily="34" charset="0"/>
                <a:ea typeface="Calibri" panose="020F0502020204030204" pitchFamily="34" charset="0"/>
                <a:cs typeface="Times New Roman" panose="02020603050405020304" pitchFamily="18" charset="0"/>
              </a:rPr>
            </a:br>
            <a:endParaRPr lang="lt-LT" sz="3200" dirty="0"/>
          </a:p>
        </p:txBody>
      </p:sp>
      <p:graphicFrame>
        <p:nvGraphicFramePr>
          <p:cNvPr id="5" name="Table 4"/>
          <p:cNvGraphicFramePr>
            <a:graphicFrameLocks noGrp="1"/>
          </p:cNvGraphicFramePr>
          <p:nvPr>
            <p:extLst>
              <p:ext uri="{D42A27DB-BD31-4B8C-83A1-F6EECF244321}">
                <p14:modId xmlns:p14="http://schemas.microsoft.com/office/powerpoint/2010/main" val="3852930242"/>
              </p:ext>
            </p:extLst>
          </p:nvPr>
        </p:nvGraphicFramePr>
        <p:xfrm>
          <a:off x="512064" y="2060448"/>
          <a:ext cx="11509248" cy="4194048"/>
        </p:xfrm>
        <a:graphic>
          <a:graphicData uri="http://schemas.openxmlformats.org/drawingml/2006/table">
            <a:tbl>
              <a:tblPr firstRow="1" firstCol="1" bandRow="1"/>
              <a:tblGrid>
                <a:gridCol w="2399408">
                  <a:extLst>
                    <a:ext uri="{9D8B030D-6E8A-4147-A177-3AD203B41FA5}">
                      <a16:colId xmlns:a16="http://schemas.microsoft.com/office/drawing/2014/main" val="20000"/>
                    </a:ext>
                  </a:extLst>
                </a:gridCol>
                <a:gridCol w="9109840">
                  <a:extLst>
                    <a:ext uri="{9D8B030D-6E8A-4147-A177-3AD203B41FA5}">
                      <a16:colId xmlns:a16="http://schemas.microsoft.com/office/drawing/2014/main" val="20001"/>
                    </a:ext>
                  </a:extLst>
                </a:gridCol>
              </a:tblGrid>
              <a:tr h="1515615">
                <a:tc>
                  <a:txBody>
                    <a:bodyPr/>
                    <a:lstStyle/>
                    <a:p>
                      <a:pPr>
                        <a:lnSpc>
                          <a:spcPct val="150000"/>
                        </a:lnSpc>
                        <a:spcAft>
                          <a:spcPts val="1125"/>
                        </a:spcAft>
                      </a:pPr>
                      <a:r>
                        <a:rPr lang="en-US" sz="1600" b="1" i="0" dirty="0">
                          <a:solidFill>
                            <a:srgbClr val="171717"/>
                          </a:solidFill>
                          <a:effectLst/>
                          <a:latin typeface="+mn-lt"/>
                          <a:ea typeface="Times New Roman" panose="02020603050405020304" pitchFamily="18" charset="0"/>
                          <a:cs typeface="Times New Roman" panose="02020603050405020304" pitchFamily="18" charset="0"/>
                        </a:rPr>
                        <a:t>Knowledge</a:t>
                      </a:r>
                      <a:endParaRPr lang="lt-LT" sz="1600" b="1" i="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1125"/>
                        </a:spcAft>
                        <a:buClr>
                          <a:schemeClr val="accent1">
                            <a:lumMod val="50000"/>
                          </a:schemeClr>
                        </a:buClr>
                        <a:buFont typeface="Arial" panose="020B0604020202020204" pitchFamily="34" charset="0"/>
                        <a:buChar char="•"/>
                      </a:pPr>
                      <a:r>
                        <a:rPr lang="en-US" sz="1600" i="0" dirty="0">
                          <a:solidFill>
                            <a:srgbClr val="171717"/>
                          </a:solidFill>
                          <a:effectLst/>
                          <a:latin typeface="+mn-lt"/>
                          <a:ea typeface="Times New Roman" panose="02020603050405020304" pitchFamily="18" charset="0"/>
                          <a:cs typeface="Times New Roman" panose="02020603050405020304" pitchFamily="18" charset="0"/>
                        </a:rPr>
                        <a:t>Availability of opportunities for personal, professional and/or business activities, including ‘bigger picture’ issues that provide the context in which people live and work, understanding of the economy basics, and the opportunities and challenges including an employer or organization. </a:t>
                      </a:r>
                      <a:endParaRPr lang="lt-LT" sz="1600" i="0" dirty="0">
                        <a:effectLst/>
                        <a:latin typeface="+mn-lt"/>
                        <a:ea typeface="Times New Roman" panose="02020603050405020304" pitchFamily="18" charset="0"/>
                        <a:cs typeface="Times New Roman" panose="02020603050405020304" pitchFamily="18" charset="0"/>
                      </a:endParaRPr>
                    </a:p>
                    <a:p>
                      <a:pPr marL="342900" lvl="0" indent="-342900">
                        <a:spcAft>
                          <a:spcPts val="1125"/>
                        </a:spcAft>
                        <a:buClr>
                          <a:schemeClr val="accent1">
                            <a:lumMod val="50000"/>
                          </a:schemeClr>
                        </a:buClr>
                        <a:buFont typeface="Arial" panose="020B0604020202020204" pitchFamily="34" charset="0"/>
                        <a:buChar char="•"/>
                      </a:pPr>
                      <a:r>
                        <a:rPr lang="en-US" sz="1600" i="0" dirty="0">
                          <a:solidFill>
                            <a:srgbClr val="171717"/>
                          </a:solidFill>
                          <a:effectLst/>
                          <a:latin typeface="+mn-lt"/>
                          <a:ea typeface="Times New Roman" panose="02020603050405020304" pitchFamily="18" charset="0"/>
                          <a:cs typeface="Times New Roman" panose="02020603050405020304" pitchFamily="18" charset="0"/>
                        </a:rPr>
                        <a:t>The ethical position of enterprises, for example fair trade or social enterprise ideas. </a:t>
                      </a:r>
                      <a:endParaRPr lang="lt-LT" sz="1600" i="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79989">
                <a:tc>
                  <a:txBody>
                    <a:bodyPr/>
                    <a:lstStyle/>
                    <a:p>
                      <a:pPr>
                        <a:lnSpc>
                          <a:spcPct val="150000"/>
                        </a:lnSpc>
                        <a:spcAft>
                          <a:spcPts val="1125"/>
                        </a:spcAft>
                      </a:pPr>
                      <a:r>
                        <a:rPr lang="en-US" sz="1600" b="1" i="0" dirty="0">
                          <a:solidFill>
                            <a:srgbClr val="171717"/>
                          </a:solidFill>
                          <a:effectLst/>
                          <a:latin typeface="+mn-lt"/>
                          <a:ea typeface="Times New Roman" panose="02020603050405020304" pitchFamily="18" charset="0"/>
                          <a:cs typeface="Times New Roman" panose="02020603050405020304" pitchFamily="18" charset="0"/>
                        </a:rPr>
                        <a:t>Skills</a:t>
                      </a:r>
                      <a:endParaRPr lang="lt-LT" sz="1600" i="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Clr>
                          <a:schemeClr val="accent1">
                            <a:lumMod val="50000"/>
                          </a:schemeClr>
                        </a:buClr>
                        <a:buFont typeface="Arial" panose="020B0604020202020204" pitchFamily="34" charset="0"/>
                        <a:buChar char="•"/>
                      </a:pPr>
                      <a:r>
                        <a:rPr lang="en-US" sz="1600" i="0" dirty="0">
                          <a:solidFill>
                            <a:srgbClr val="171717"/>
                          </a:solidFill>
                          <a:effectLst/>
                          <a:latin typeface="+mn-lt"/>
                          <a:ea typeface="Times New Roman" panose="02020603050405020304" pitchFamily="18" charset="0"/>
                          <a:cs typeface="Times New Roman" panose="02020603050405020304" pitchFamily="18" charset="0"/>
                        </a:rPr>
                        <a:t>Management skills as the ability to plan, organize, manage, lead and delegate, analyze, communicate, debrief, evaluate and record).</a:t>
                      </a:r>
                      <a:endParaRPr lang="lt-LT" sz="1600" i="0" dirty="0">
                        <a:effectLst/>
                        <a:latin typeface="+mn-lt"/>
                        <a:ea typeface="Times New Roman" panose="02020603050405020304" pitchFamily="18" charset="0"/>
                        <a:cs typeface="Times New Roman" panose="02020603050405020304" pitchFamily="18" charset="0"/>
                      </a:endParaRPr>
                    </a:p>
                    <a:p>
                      <a:pPr marL="342900" lvl="0" indent="-342900">
                        <a:spcAft>
                          <a:spcPts val="0"/>
                        </a:spcAft>
                        <a:buClr>
                          <a:schemeClr val="accent1">
                            <a:lumMod val="50000"/>
                          </a:schemeClr>
                        </a:buClr>
                        <a:buFont typeface="Arial" panose="020B0604020202020204" pitchFamily="34" charset="0"/>
                        <a:buChar char="•"/>
                      </a:pPr>
                      <a:r>
                        <a:rPr lang="en-US" sz="1600" i="0" dirty="0">
                          <a:solidFill>
                            <a:srgbClr val="171717"/>
                          </a:solidFill>
                          <a:effectLst/>
                          <a:latin typeface="+mn-lt"/>
                          <a:ea typeface="Times New Roman" panose="02020603050405020304" pitchFamily="18" charset="0"/>
                          <a:cs typeface="Times New Roman" panose="02020603050405020304" pitchFamily="18" charset="0"/>
                        </a:rPr>
                        <a:t>The ability of  representation and negotiation. </a:t>
                      </a:r>
                      <a:endParaRPr lang="lt-LT" sz="1600" i="0" dirty="0">
                        <a:effectLst/>
                        <a:latin typeface="+mn-lt"/>
                        <a:ea typeface="Times New Roman" panose="02020603050405020304" pitchFamily="18" charset="0"/>
                        <a:cs typeface="Times New Roman" panose="02020603050405020304" pitchFamily="18" charset="0"/>
                      </a:endParaRPr>
                    </a:p>
                    <a:p>
                      <a:pPr marL="342900" lvl="0" indent="-342900">
                        <a:spcAft>
                          <a:spcPts val="0"/>
                        </a:spcAft>
                        <a:buClr>
                          <a:schemeClr val="accent1">
                            <a:lumMod val="50000"/>
                          </a:schemeClr>
                        </a:buClr>
                        <a:buFont typeface="Arial" panose="020B0604020202020204" pitchFamily="34" charset="0"/>
                        <a:buChar char="•"/>
                      </a:pPr>
                      <a:r>
                        <a:rPr lang="en-US" sz="1600" i="0" dirty="0">
                          <a:solidFill>
                            <a:srgbClr val="171717"/>
                          </a:solidFill>
                          <a:effectLst/>
                          <a:latin typeface="+mn-lt"/>
                          <a:ea typeface="Times New Roman" panose="02020603050405020304" pitchFamily="18" charset="0"/>
                          <a:cs typeface="Times New Roman" panose="02020603050405020304" pitchFamily="18" charset="0"/>
                        </a:rPr>
                        <a:t>The ability to work both as an individual and collaboratively in teams.</a:t>
                      </a:r>
                      <a:endParaRPr lang="lt-LT" sz="1600" i="0" dirty="0">
                        <a:effectLst/>
                        <a:latin typeface="+mn-lt"/>
                        <a:ea typeface="Times New Roman" panose="02020603050405020304" pitchFamily="18" charset="0"/>
                        <a:cs typeface="Times New Roman" panose="02020603050405020304" pitchFamily="18" charset="0"/>
                      </a:endParaRPr>
                    </a:p>
                    <a:p>
                      <a:pPr marL="342900" lvl="0" indent="-342900">
                        <a:spcAft>
                          <a:spcPts val="0"/>
                        </a:spcAft>
                        <a:buClr>
                          <a:schemeClr val="accent1">
                            <a:lumMod val="50000"/>
                          </a:schemeClr>
                        </a:buClr>
                        <a:buFont typeface="Arial" panose="020B0604020202020204" pitchFamily="34" charset="0"/>
                        <a:buChar char="•"/>
                      </a:pPr>
                      <a:r>
                        <a:rPr lang="en-US" sz="1600" i="0" dirty="0">
                          <a:solidFill>
                            <a:srgbClr val="171717"/>
                          </a:solidFill>
                          <a:effectLst/>
                          <a:latin typeface="+mn-lt"/>
                          <a:ea typeface="Times New Roman" panose="02020603050405020304" pitchFamily="18" charset="0"/>
                          <a:cs typeface="Times New Roman" panose="02020603050405020304" pitchFamily="18" charset="0"/>
                        </a:rPr>
                        <a:t>The ability to judge and identify one’s strengths and weaknesses, and to assess and take risks as and when warranted, is essential.</a:t>
                      </a:r>
                      <a:endParaRPr lang="lt-LT" sz="1600" i="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98444">
                <a:tc>
                  <a:txBody>
                    <a:bodyPr/>
                    <a:lstStyle/>
                    <a:p>
                      <a:pPr>
                        <a:lnSpc>
                          <a:spcPct val="150000"/>
                        </a:lnSpc>
                        <a:spcAft>
                          <a:spcPts val="1125"/>
                        </a:spcAft>
                      </a:pPr>
                      <a:r>
                        <a:rPr lang="en-US" sz="1600" i="0" dirty="0">
                          <a:solidFill>
                            <a:srgbClr val="171717"/>
                          </a:solidFill>
                          <a:effectLst/>
                          <a:latin typeface="+mn-lt"/>
                          <a:ea typeface="Times New Roman" panose="02020603050405020304" pitchFamily="18" charset="0"/>
                          <a:cs typeface="Times New Roman" panose="02020603050405020304" pitchFamily="18" charset="0"/>
                        </a:rPr>
                        <a:t>An entrepreneurial </a:t>
                      </a:r>
                      <a:r>
                        <a:rPr lang="en-US" sz="1600" b="1" i="0" dirty="0">
                          <a:solidFill>
                            <a:srgbClr val="171717"/>
                          </a:solidFill>
                          <a:effectLst/>
                          <a:latin typeface="+mn-lt"/>
                          <a:ea typeface="Times New Roman" panose="02020603050405020304" pitchFamily="18" charset="0"/>
                          <a:cs typeface="Times New Roman" panose="02020603050405020304" pitchFamily="18" charset="0"/>
                        </a:rPr>
                        <a:t>attitude </a:t>
                      </a:r>
                      <a:endParaRPr lang="lt-LT" sz="1600" i="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Clr>
                          <a:schemeClr val="accent1">
                            <a:lumMod val="50000"/>
                          </a:schemeClr>
                        </a:buClr>
                        <a:buFont typeface="Arial" panose="020B0604020202020204" pitchFamily="34" charset="0"/>
                        <a:buChar char="•"/>
                      </a:pPr>
                      <a:r>
                        <a:rPr lang="en-US" sz="1600" i="0" dirty="0">
                          <a:solidFill>
                            <a:srgbClr val="171717"/>
                          </a:solidFill>
                          <a:effectLst/>
                          <a:latin typeface="+mn-lt"/>
                          <a:ea typeface="Times New Roman" panose="02020603050405020304" pitchFamily="18" charset="0"/>
                          <a:cs typeface="Times New Roman" panose="02020603050405020304" pitchFamily="18" charset="0"/>
                        </a:rPr>
                        <a:t>Initiative.</a:t>
                      </a:r>
                      <a:endParaRPr lang="lt-LT" sz="1600" i="0" dirty="0">
                        <a:effectLst/>
                        <a:latin typeface="+mn-lt"/>
                        <a:ea typeface="Times New Roman" panose="02020603050405020304" pitchFamily="18" charset="0"/>
                        <a:cs typeface="Times New Roman" panose="02020603050405020304" pitchFamily="18" charset="0"/>
                      </a:endParaRPr>
                    </a:p>
                    <a:p>
                      <a:pPr marL="342900" lvl="0" indent="-342900">
                        <a:spcAft>
                          <a:spcPts val="0"/>
                        </a:spcAft>
                        <a:buClr>
                          <a:schemeClr val="accent1">
                            <a:lumMod val="50000"/>
                          </a:schemeClr>
                        </a:buClr>
                        <a:buFont typeface="Arial" panose="020B0604020202020204" pitchFamily="34" charset="0"/>
                        <a:buChar char="•"/>
                      </a:pPr>
                      <a:r>
                        <a:rPr lang="en-US" sz="1600" i="0" dirty="0">
                          <a:solidFill>
                            <a:srgbClr val="171717"/>
                          </a:solidFill>
                          <a:effectLst/>
                          <a:latin typeface="+mn-lt"/>
                          <a:ea typeface="Times New Roman" panose="02020603050405020304" pitchFamily="18" charset="0"/>
                          <a:cs typeface="Times New Roman" panose="02020603050405020304" pitchFamily="18" charset="0"/>
                        </a:rPr>
                        <a:t>Pro-activity. </a:t>
                      </a:r>
                      <a:endParaRPr lang="lt-LT" sz="1600" i="0" dirty="0">
                        <a:effectLst/>
                        <a:latin typeface="+mn-lt"/>
                        <a:ea typeface="Times New Roman" panose="02020603050405020304" pitchFamily="18" charset="0"/>
                        <a:cs typeface="Times New Roman" panose="02020603050405020304" pitchFamily="18" charset="0"/>
                      </a:endParaRPr>
                    </a:p>
                    <a:p>
                      <a:pPr marL="342900" lvl="0" indent="-342900">
                        <a:spcAft>
                          <a:spcPts val="0"/>
                        </a:spcAft>
                        <a:buClr>
                          <a:schemeClr val="accent1">
                            <a:lumMod val="50000"/>
                          </a:schemeClr>
                        </a:buClr>
                        <a:buFont typeface="Arial" panose="020B0604020202020204" pitchFamily="34" charset="0"/>
                        <a:buChar char="•"/>
                      </a:pPr>
                      <a:r>
                        <a:rPr lang="en-US" sz="1600" i="0" dirty="0">
                          <a:solidFill>
                            <a:srgbClr val="171717"/>
                          </a:solidFill>
                          <a:effectLst/>
                          <a:latin typeface="+mn-lt"/>
                          <a:ea typeface="Times New Roman" panose="02020603050405020304" pitchFamily="18" charset="0"/>
                          <a:cs typeface="Times New Roman" panose="02020603050405020304" pitchFamily="18" charset="0"/>
                        </a:rPr>
                        <a:t>Independence and innovation in personal, social and work life.</a:t>
                      </a:r>
                      <a:endParaRPr lang="lt-LT" sz="1600" i="0" dirty="0">
                        <a:effectLst/>
                        <a:latin typeface="+mn-lt"/>
                        <a:ea typeface="Times New Roman" panose="02020603050405020304" pitchFamily="18" charset="0"/>
                        <a:cs typeface="Times New Roman" panose="02020603050405020304" pitchFamily="18" charset="0"/>
                      </a:endParaRPr>
                    </a:p>
                    <a:p>
                      <a:pPr marL="342900" lvl="0" indent="-342900">
                        <a:spcAft>
                          <a:spcPts val="0"/>
                        </a:spcAft>
                        <a:buClr>
                          <a:schemeClr val="accent1">
                            <a:lumMod val="50000"/>
                          </a:schemeClr>
                        </a:buClr>
                        <a:buFont typeface="Arial" panose="020B0604020202020204" pitchFamily="34" charset="0"/>
                        <a:buChar char="•"/>
                      </a:pPr>
                      <a:r>
                        <a:rPr lang="en-US" sz="1600" i="0" dirty="0">
                          <a:solidFill>
                            <a:srgbClr val="171717"/>
                          </a:solidFill>
                          <a:effectLst/>
                          <a:latin typeface="+mn-lt"/>
                          <a:ea typeface="Times New Roman" panose="02020603050405020304" pitchFamily="18" charset="0"/>
                          <a:cs typeface="Times New Roman" panose="02020603050405020304" pitchFamily="18" charset="0"/>
                        </a:rPr>
                        <a:t>Motivation and determination to meet objectives. </a:t>
                      </a:r>
                      <a:endParaRPr lang="lt-LT" sz="1600" i="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85841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F6E1-0F51-4761-A26A-9A43C6889C16}"/>
              </a:ext>
            </a:extLst>
          </p:cNvPr>
          <p:cNvSpPr>
            <a:spLocks noGrp="1"/>
          </p:cNvSpPr>
          <p:nvPr>
            <p:ph type="title"/>
          </p:nvPr>
        </p:nvSpPr>
        <p:spPr>
          <a:xfrm>
            <a:off x="1097280" y="286603"/>
            <a:ext cx="10058400" cy="1859189"/>
          </a:xfrm>
        </p:spPr>
        <p:txBody>
          <a:bodyPr>
            <a:noAutofit/>
          </a:bodyPr>
          <a:lstStyle/>
          <a:p>
            <a:br>
              <a:rPr lang="en-GB" sz="3200" dirty="0"/>
            </a:br>
            <a:br>
              <a:rPr lang="lt-LT" sz="3200" dirty="0"/>
            </a:br>
            <a:br>
              <a:rPr lang="lt-LT" sz="3200" dirty="0"/>
            </a:br>
            <a:r>
              <a:rPr lang="en-GB" b="1" dirty="0">
                <a:solidFill>
                  <a:schemeClr val="accent5">
                    <a:lumMod val="50000"/>
                  </a:schemeClr>
                </a:solidFill>
              </a:rPr>
              <a:t>Practical exercise</a:t>
            </a:r>
            <a:r>
              <a:rPr lang="lt-LT" b="1" dirty="0">
                <a:solidFill>
                  <a:schemeClr val="accent5">
                    <a:lumMod val="50000"/>
                  </a:schemeClr>
                </a:solidFill>
              </a:rPr>
              <a:t> </a:t>
            </a:r>
            <a:r>
              <a:rPr lang="lt-LT" b="1" dirty="0" err="1">
                <a:solidFill>
                  <a:schemeClr val="accent5">
                    <a:lumMod val="50000"/>
                  </a:schemeClr>
                </a:solidFill>
              </a:rPr>
              <a:t>No</a:t>
            </a:r>
            <a:r>
              <a:rPr lang="lt-LT" b="1" dirty="0">
                <a:solidFill>
                  <a:schemeClr val="accent5">
                    <a:lumMod val="50000"/>
                  </a:schemeClr>
                </a:solidFill>
              </a:rPr>
              <a:t>. 2</a:t>
            </a:r>
            <a:br>
              <a:rPr lang="lt-LT" b="1" dirty="0">
                <a:solidFill>
                  <a:schemeClr val="accent5">
                    <a:lumMod val="50000"/>
                  </a:schemeClr>
                </a:solidFill>
              </a:rPr>
            </a:br>
            <a:r>
              <a:rPr lang="lt-LT" b="1" dirty="0">
                <a:solidFill>
                  <a:schemeClr val="accent5">
                    <a:lumMod val="50000"/>
                  </a:schemeClr>
                </a:solidFill>
              </a:rPr>
              <a:t> </a:t>
            </a:r>
            <a:r>
              <a:rPr lang="en-GB" sz="3200" b="1" i="1" dirty="0"/>
              <a:t>Discover your talent for lifestyle entrepreneurship</a:t>
            </a:r>
            <a:br>
              <a:rPr lang="en-GB" sz="3200" dirty="0"/>
            </a:br>
            <a:endParaRPr lang="lt-LT" sz="3200" dirty="0"/>
          </a:p>
        </p:txBody>
      </p:sp>
      <p:sp>
        <p:nvSpPr>
          <p:cNvPr id="3" name="Content Placeholder 2">
            <a:extLst>
              <a:ext uri="{FF2B5EF4-FFF2-40B4-BE49-F238E27FC236}">
                <a16:creationId xmlns:a16="http://schemas.microsoft.com/office/drawing/2014/main" id="{9B8CD5A7-F663-4174-857D-58DF33DF2DB1}"/>
              </a:ext>
            </a:extLst>
          </p:cNvPr>
          <p:cNvSpPr>
            <a:spLocks noGrp="1"/>
          </p:cNvSpPr>
          <p:nvPr>
            <p:ph idx="1"/>
          </p:nvPr>
        </p:nvSpPr>
        <p:spPr>
          <a:xfrm>
            <a:off x="1097280" y="1845734"/>
            <a:ext cx="8302752" cy="4433768"/>
          </a:xfrm>
        </p:spPr>
        <p:txBody>
          <a:bodyPr>
            <a:normAutofit lnSpcReduction="10000"/>
          </a:bodyPr>
          <a:lstStyle/>
          <a:p>
            <a:r>
              <a:rPr lang="en-GB" b="1" dirty="0"/>
              <a:t>Aim</a:t>
            </a:r>
            <a:r>
              <a:rPr lang="en-GB" dirty="0"/>
              <a:t>: to identifying type of work in the areas of LSE in which you are strong.  </a:t>
            </a:r>
            <a:endParaRPr lang="lt-LT" dirty="0"/>
          </a:p>
          <a:p>
            <a:endParaRPr lang="lt-LT" b="1" dirty="0"/>
          </a:p>
          <a:p>
            <a:r>
              <a:rPr lang="en-GB" b="1" dirty="0"/>
              <a:t>Description</a:t>
            </a:r>
            <a:endParaRPr lang="lt-LT" dirty="0"/>
          </a:p>
          <a:p>
            <a:r>
              <a:rPr lang="en-GB" dirty="0"/>
              <a:t>This exercise will help future lifestyle entrepreneurs evaluate type of work where they are strong and can prepare to start own business. The exercise could be used in both training course: for training of adult educators on LSE and for training of disadvantaged learners to become Lifestyle entrepreneur. This exercise will help the learner to discover their talents or interests. </a:t>
            </a:r>
            <a:endParaRPr lang="lt-LT" dirty="0"/>
          </a:p>
          <a:p>
            <a:r>
              <a:rPr lang="en-GB" dirty="0"/>
              <a:t> </a:t>
            </a:r>
            <a:endParaRPr lang="lt-LT" dirty="0"/>
          </a:p>
          <a:p>
            <a:r>
              <a:rPr lang="en-GB" b="1" dirty="0"/>
              <a:t>Duration</a:t>
            </a:r>
            <a:r>
              <a:rPr lang="en-GB" dirty="0"/>
              <a:t> – 1 hour</a:t>
            </a:r>
            <a:endParaRPr lang="lt-LT" dirty="0"/>
          </a:p>
          <a:p>
            <a:r>
              <a:rPr lang="en-GB" b="1" dirty="0"/>
              <a:t>Expected result</a:t>
            </a:r>
            <a:r>
              <a:rPr lang="lt-LT" b="1" dirty="0"/>
              <a:t> </a:t>
            </a:r>
            <a:r>
              <a:rPr lang="en-GB" dirty="0"/>
              <a:t>- identification type of work in the areas of LSE in which you are strong and innovative business ideas. </a:t>
            </a:r>
            <a:endParaRPr lang="lt-LT" dirty="0"/>
          </a:p>
          <a:p>
            <a:endParaRPr lang="lt-LT" dirty="0"/>
          </a:p>
          <a:p>
            <a:pPr fontAlgn="base">
              <a:lnSpc>
                <a:spcPct val="115000"/>
              </a:lnSpc>
              <a:spcAft>
                <a:spcPts val="500"/>
              </a:spcAft>
            </a:pPr>
            <a:endParaRPr lang="en-GB" dirty="0"/>
          </a:p>
        </p:txBody>
      </p:sp>
      <p:pic>
        <p:nvPicPr>
          <p:cNvPr id="4" name="Picture 3"/>
          <p:cNvPicPr>
            <a:picLocks noChangeAspect="1"/>
          </p:cNvPicPr>
          <p:nvPr/>
        </p:nvPicPr>
        <p:blipFill>
          <a:blip r:embed="rId2"/>
          <a:stretch>
            <a:fillRect/>
          </a:stretch>
        </p:blipFill>
        <p:spPr>
          <a:xfrm>
            <a:off x="9774845" y="3526442"/>
            <a:ext cx="2103302" cy="2170364"/>
          </a:xfrm>
          <a:prstGeom prst="rect">
            <a:avLst/>
          </a:prstGeom>
        </p:spPr>
      </p:pic>
    </p:spTree>
    <p:extLst>
      <p:ext uri="{BB962C8B-B14F-4D97-AF65-F5344CB8AC3E}">
        <p14:creationId xmlns:p14="http://schemas.microsoft.com/office/powerpoint/2010/main" val="1344972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F6E1-0F51-4761-A26A-9A43C6889C16}"/>
              </a:ext>
            </a:extLst>
          </p:cNvPr>
          <p:cNvSpPr>
            <a:spLocks noGrp="1"/>
          </p:cNvSpPr>
          <p:nvPr>
            <p:ph type="title"/>
          </p:nvPr>
        </p:nvSpPr>
        <p:spPr>
          <a:xfrm>
            <a:off x="1426464" y="286603"/>
            <a:ext cx="9729216" cy="1859189"/>
          </a:xfrm>
        </p:spPr>
        <p:txBody>
          <a:bodyPr>
            <a:noAutofit/>
          </a:bodyPr>
          <a:lstStyle/>
          <a:p>
            <a:br>
              <a:rPr lang="en-GB" sz="3200" dirty="0"/>
            </a:br>
            <a:br>
              <a:rPr lang="lt-LT" sz="3200" dirty="0"/>
            </a:br>
            <a:br>
              <a:rPr lang="lt-LT" sz="3200" dirty="0"/>
            </a:br>
            <a:r>
              <a:rPr lang="en-GB" b="1" dirty="0">
                <a:solidFill>
                  <a:schemeClr val="accent5">
                    <a:lumMod val="50000"/>
                  </a:schemeClr>
                </a:solidFill>
              </a:rPr>
              <a:t>Practical exercise</a:t>
            </a:r>
            <a:r>
              <a:rPr lang="lt-LT" b="1" dirty="0">
                <a:solidFill>
                  <a:schemeClr val="accent5">
                    <a:lumMod val="50000"/>
                  </a:schemeClr>
                </a:solidFill>
              </a:rPr>
              <a:t> </a:t>
            </a:r>
            <a:r>
              <a:rPr lang="lt-LT" b="1" dirty="0" err="1">
                <a:solidFill>
                  <a:schemeClr val="accent5">
                    <a:lumMod val="50000"/>
                  </a:schemeClr>
                </a:solidFill>
              </a:rPr>
              <a:t>No</a:t>
            </a:r>
            <a:r>
              <a:rPr lang="lt-LT" b="1" dirty="0">
                <a:solidFill>
                  <a:schemeClr val="accent5">
                    <a:lumMod val="50000"/>
                  </a:schemeClr>
                </a:solidFill>
              </a:rPr>
              <a:t>. 2</a:t>
            </a:r>
            <a:br>
              <a:rPr lang="lt-LT" b="1" dirty="0">
                <a:solidFill>
                  <a:schemeClr val="accent5">
                    <a:lumMod val="50000"/>
                  </a:schemeClr>
                </a:solidFill>
              </a:rPr>
            </a:br>
            <a:r>
              <a:rPr lang="lt-LT" b="1" dirty="0">
                <a:solidFill>
                  <a:schemeClr val="accent5">
                    <a:lumMod val="50000"/>
                  </a:schemeClr>
                </a:solidFill>
              </a:rPr>
              <a:t> </a:t>
            </a:r>
            <a:r>
              <a:rPr lang="en-GB" sz="3200" b="1" i="1" dirty="0"/>
              <a:t>Discover your talent for lifestyle entrepreneurship</a:t>
            </a:r>
            <a:br>
              <a:rPr lang="en-GB" sz="3200" dirty="0"/>
            </a:br>
            <a:endParaRPr lang="lt-LT" sz="3200" dirty="0"/>
          </a:p>
        </p:txBody>
      </p:sp>
      <p:sp>
        <p:nvSpPr>
          <p:cNvPr id="3" name="Content Placeholder 2">
            <a:extLst>
              <a:ext uri="{FF2B5EF4-FFF2-40B4-BE49-F238E27FC236}">
                <a16:creationId xmlns:a16="http://schemas.microsoft.com/office/drawing/2014/main" id="{9B8CD5A7-F663-4174-857D-58DF33DF2DB1}"/>
              </a:ext>
            </a:extLst>
          </p:cNvPr>
          <p:cNvSpPr>
            <a:spLocks noGrp="1"/>
          </p:cNvSpPr>
          <p:nvPr>
            <p:ph idx="1"/>
          </p:nvPr>
        </p:nvSpPr>
        <p:spPr>
          <a:xfrm>
            <a:off x="1097280" y="1845734"/>
            <a:ext cx="8302752" cy="4433768"/>
          </a:xfrm>
        </p:spPr>
        <p:txBody>
          <a:bodyPr>
            <a:normAutofit/>
          </a:bodyPr>
          <a:lstStyle/>
          <a:p>
            <a:pPr fontAlgn="base"/>
            <a:r>
              <a:rPr lang="en-GB" b="1" dirty="0"/>
              <a:t>Step 1.</a:t>
            </a:r>
            <a:r>
              <a:rPr lang="en-GB" dirty="0"/>
              <a:t> Individual work.</a:t>
            </a:r>
            <a:endParaRPr lang="lt-LT" dirty="0"/>
          </a:p>
          <a:p>
            <a:pPr fontAlgn="base"/>
            <a:r>
              <a:rPr lang="en-GB" dirty="0"/>
              <a:t>Self- evaluate your competences for doing various types of work, which are closely connected to the possibility to start your Life-style enterprise. Use the rating scale </a:t>
            </a:r>
            <a:endParaRPr lang="lt-LT" dirty="0"/>
          </a:p>
          <a:p>
            <a:pPr marL="622300" indent="-354013" fontAlgn="base">
              <a:buFont typeface="Wingdings" panose="05000000000000000000" pitchFamily="2" charset="2"/>
              <a:buChar char="§"/>
            </a:pPr>
            <a:r>
              <a:rPr lang="en-GB" dirty="0"/>
              <a:t>I AM VERY GOOD ON 4</a:t>
            </a:r>
            <a:endParaRPr lang="lt-LT" dirty="0"/>
          </a:p>
          <a:p>
            <a:pPr marL="622300" indent="-354013" fontAlgn="base">
              <a:buFont typeface="Wingdings" panose="05000000000000000000" pitchFamily="2" charset="2"/>
              <a:buChar char="§"/>
            </a:pPr>
            <a:r>
              <a:rPr lang="en-GB" dirty="0"/>
              <a:t>I AM GOOD ON 3</a:t>
            </a:r>
            <a:endParaRPr lang="lt-LT" dirty="0"/>
          </a:p>
          <a:p>
            <a:pPr marL="622300" indent="-354013" fontAlgn="base">
              <a:buFont typeface="Wingdings" panose="05000000000000000000" pitchFamily="2" charset="2"/>
              <a:buChar char="§"/>
            </a:pPr>
            <a:r>
              <a:rPr lang="en-GB" dirty="0"/>
              <a:t>SATISFACTORY GOOD ON 2</a:t>
            </a:r>
            <a:endParaRPr lang="lt-LT" dirty="0"/>
          </a:p>
          <a:p>
            <a:pPr marL="622300" indent="-354013" fontAlgn="base">
              <a:buFont typeface="Wingdings" panose="05000000000000000000" pitchFamily="2" charset="2"/>
              <a:buChar char="§"/>
            </a:pPr>
            <a:r>
              <a:rPr lang="en-GB" dirty="0"/>
              <a:t>NOT AT ALL 1</a:t>
            </a:r>
            <a:endParaRPr lang="lt-LT" dirty="0"/>
          </a:p>
          <a:p>
            <a:pPr fontAlgn="base"/>
            <a:r>
              <a:rPr lang="en-GB" dirty="0"/>
              <a:t>Indicate the level of competence you have in doing each type of work listed by occupational area and type of work. Underline type of work you choose. </a:t>
            </a:r>
            <a:endParaRPr lang="lt-LT" dirty="0"/>
          </a:p>
          <a:p>
            <a:pPr fontAlgn="base">
              <a:lnSpc>
                <a:spcPct val="115000"/>
              </a:lnSpc>
              <a:spcAft>
                <a:spcPts val="500"/>
              </a:spcAft>
            </a:pPr>
            <a:endParaRPr lang="en-GB" dirty="0"/>
          </a:p>
        </p:txBody>
      </p:sp>
      <p:pic>
        <p:nvPicPr>
          <p:cNvPr id="5" name="Picture 4"/>
          <p:cNvPicPr>
            <a:picLocks noChangeAspect="1"/>
          </p:cNvPicPr>
          <p:nvPr/>
        </p:nvPicPr>
        <p:blipFill>
          <a:blip r:embed="rId2"/>
          <a:stretch>
            <a:fillRect/>
          </a:stretch>
        </p:blipFill>
        <p:spPr>
          <a:xfrm>
            <a:off x="9400032" y="4447222"/>
            <a:ext cx="2619375" cy="1743075"/>
          </a:xfrm>
          <a:prstGeom prst="rect">
            <a:avLst/>
          </a:prstGeom>
        </p:spPr>
      </p:pic>
    </p:spTree>
    <p:extLst>
      <p:ext uri="{BB962C8B-B14F-4D97-AF65-F5344CB8AC3E}">
        <p14:creationId xmlns:p14="http://schemas.microsoft.com/office/powerpoint/2010/main" val="4207267092"/>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594</TotalTime>
  <Words>1380</Words>
  <Application>Microsoft Office PowerPoint</Application>
  <PresentationFormat>Widescreen</PresentationFormat>
  <Paragraphs>170</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LatoWeb</vt:lpstr>
      <vt:lpstr>Times New Roman</vt:lpstr>
      <vt:lpstr>Wingdings</vt:lpstr>
      <vt:lpstr>Retrospect</vt:lpstr>
      <vt:lpstr>   SELF-E training course for disadvantaged learners based on social mentoring  </vt:lpstr>
      <vt:lpstr>Aim of the session</vt:lpstr>
      <vt:lpstr>Life-Style Entrepreneurship</vt:lpstr>
      <vt:lpstr> Practical exercise No. 1 If a Lifestyle Entrepreneurship is for everyone? </vt:lpstr>
      <vt:lpstr> Practical exercise No. 1 If a Lifestyle Entrepreneurship is for everyone? </vt:lpstr>
      <vt:lpstr> Practical exercise No. 1 If a Lifestyle Entrepreneurship is for everyone?</vt:lpstr>
      <vt:lpstr>The main knowledge, skills and attitudes related to Entrepreneurship competence are: </vt:lpstr>
      <vt:lpstr>   Practical exercise No. 2  Discover your talent for lifestyle entrepreneurship </vt:lpstr>
      <vt:lpstr>   Practical exercise No. 2  Discover your talent for lifestyle entrepreneurship </vt:lpstr>
      <vt:lpstr>Types of life style Entrepreneurship</vt:lpstr>
      <vt:lpstr>   Practical exercise No. 2  Discover your talent for lifestyle entrepreneurship </vt:lpstr>
      <vt:lpstr>   Practical exercise No. 2  Discover your talent for lifestyle entrepreneurship </vt:lpstr>
      <vt:lpstr>   Practical exercise No. 3  Is it worth to start life style self-employment? </vt:lpstr>
      <vt:lpstr>   Practical exercise No. 3  Is it worth to start life style self-employment? </vt:lpstr>
      <vt:lpstr>   Practical exercise No. 3  Is it worth to start life style self-employment? </vt:lpstr>
      <vt:lpstr>   Practical exercise No. 3  Is it worth to start life style self-employment? </vt:lpstr>
      <vt:lpstr>Discussion on OERS on the theme „Life-Style Entrepreneurship“</vt:lpstr>
      <vt:lpstr> Mid-term monitoring of the Mentoring</vt:lpstr>
      <vt:lpstr>Homework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Audronė Kisielienė</dc:creator>
  <cp:lastModifiedBy>Živilė Vasiliauskė</cp:lastModifiedBy>
  <cp:revision>41</cp:revision>
  <cp:lastPrinted>2018-09-30T16:00:54Z</cp:lastPrinted>
  <dcterms:created xsi:type="dcterms:W3CDTF">2018-09-30T14:04:41Z</dcterms:created>
  <dcterms:modified xsi:type="dcterms:W3CDTF">2019-09-12T09:05:40Z</dcterms:modified>
</cp:coreProperties>
</file>